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mp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11" r:id="rId3"/>
    <p:sldId id="312" r:id="rId4"/>
    <p:sldId id="313" r:id="rId5"/>
    <p:sldId id="315" r:id="rId6"/>
    <p:sldId id="316" r:id="rId7"/>
    <p:sldId id="260" r:id="rId8"/>
    <p:sldId id="259" r:id="rId9"/>
    <p:sldId id="264" r:id="rId10"/>
    <p:sldId id="265" r:id="rId11"/>
    <p:sldId id="266" r:id="rId12"/>
    <p:sldId id="267" r:id="rId13"/>
    <p:sldId id="268" r:id="rId14"/>
    <p:sldId id="271" r:id="rId15"/>
    <p:sldId id="270" r:id="rId16"/>
    <p:sldId id="272" r:id="rId17"/>
    <p:sldId id="273" r:id="rId18"/>
    <p:sldId id="274" r:id="rId19"/>
    <p:sldId id="317" r:id="rId20"/>
    <p:sldId id="275" r:id="rId21"/>
    <p:sldId id="309" r:id="rId22"/>
    <p:sldId id="310" r:id="rId23"/>
    <p:sldId id="318" r:id="rId24"/>
    <p:sldId id="319" r:id="rId25"/>
    <p:sldId id="276" r:id="rId26"/>
    <p:sldId id="277" r:id="rId27"/>
    <p:sldId id="278" r:id="rId28"/>
    <p:sldId id="279" r:id="rId29"/>
    <p:sldId id="280" r:id="rId30"/>
    <p:sldId id="307" r:id="rId31"/>
    <p:sldId id="281" r:id="rId32"/>
    <p:sldId id="282" r:id="rId33"/>
    <p:sldId id="283" r:id="rId34"/>
    <p:sldId id="284" r:id="rId35"/>
    <p:sldId id="285" r:id="rId36"/>
    <p:sldId id="287" r:id="rId37"/>
    <p:sldId id="288" r:id="rId38"/>
    <p:sldId id="289" r:id="rId39"/>
    <p:sldId id="291" r:id="rId40"/>
    <p:sldId id="290" r:id="rId41"/>
    <p:sldId id="292" r:id="rId42"/>
    <p:sldId id="293" r:id="rId43"/>
    <p:sldId id="320" r:id="rId44"/>
    <p:sldId id="294" r:id="rId45"/>
    <p:sldId id="299" r:id="rId46"/>
    <p:sldId id="295" r:id="rId47"/>
    <p:sldId id="296" r:id="rId48"/>
    <p:sldId id="297" r:id="rId49"/>
    <p:sldId id="298" r:id="rId50"/>
    <p:sldId id="300" r:id="rId51"/>
    <p:sldId id="301" r:id="rId52"/>
    <p:sldId id="302" r:id="rId53"/>
    <p:sldId id="303" r:id="rId54"/>
    <p:sldId id="304" r:id="rId55"/>
    <p:sldId id="305" r:id="rId56"/>
    <p:sldId id="306" r:id="rId57"/>
    <p:sldId id="258"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74"/>
    <a:srgbClr val="2A598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59" autoAdjust="0"/>
    <p:restoredTop sz="93508"/>
  </p:normalViewPr>
  <p:slideViewPr>
    <p:cSldViewPr snapToGrid="0">
      <p:cViewPr varScale="1">
        <p:scale>
          <a:sx n="107" d="100"/>
          <a:sy n="107" d="100"/>
        </p:scale>
        <p:origin x="164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DAD5DF-87A0-D248-AFE5-EBA1E1C2A7E2}" type="datetimeFigureOut">
              <a:rPr kumimoji="1" lang="zh-CN" altLang="en-US" smtClean="0"/>
              <a:t>2018/12/7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EE200-F0F7-FB4C-BDA5-5402B914B765}" type="slidenum">
              <a:rPr kumimoji="1" lang="zh-CN" altLang="en-US" smtClean="0"/>
              <a:t>‹#›</a:t>
            </a:fld>
            <a:endParaRPr kumimoji="1" lang="zh-CN" altLang="en-US"/>
          </a:p>
        </p:txBody>
      </p:sp>
    </p:spTree>
    <p:extLst>
      <p:ext uri="{BB962C8B-B14F-4D97-AF65-F5344CB8AC3E}">
        <p14:creationId xmlns:p14="http://schemas.microsoft.com/office/powerpoint/2010/main" val="55072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我们经常有这样的经历，在屋子里对着外面拍照的时候，一不小心拍出这种带有强烈反光的图像。</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2</a:t>
            </a:fld>
            <a:endParaRPr kumimoji="1" lang="zh-CN" altLang="en-US"/>
          </a:p>
        </p:txBody>
      </p:sp>
    </p:spTree>
    <p:extLst>
      <p:ext uri="{BB962C8B-B14F-4D97-AF65-F5344CB8AC3E}">
        <p14:creationId xmlns:p14="http://schemas.microsoft.com/office/powerpoint/2010/main" val="288604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首先让我们看看玻璃反光这个场景，我们希望通过图片</a:t>
            </a:r>
            <a:r>
              <a:rPr kumimoji="1" lang="en-US" altLang="zh-CN" dirty="0"/>
              <a:t>I</a:t>
            </a:r>
            <a:r>
              <a:rPr kumimoji="1" lang="zh-CN" altLang="en-US" dirty="0"/>
              <a:t>，分离得到我们想要的背景，另外是不需要的反射的部分。但是用一张图去得到两个未知的输出，是一个不适定问题。所以为了让问题变于解决，可以通过移动摄像头的方法，将一组图像序列作为输入。</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15</a:t>
            </a:fld>
            <a:endParaRPr kumimoji="1" lang="zh-CN" altLang="en-US"/>
          </a:p>
        </p:txBody>
      </p:sp>
    </p:spTree>
    <p:extLst>
      <p:ext uri="{BB962C8B-B14F-4D97-AF65-F5344CB8AC3E}">
        <p14:creationId xmlns:p14="http://schemas.microsoft.com/office/powerpoint/2010/main" val="28197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这里我们用</a:t>
            </a:r>
            <a:r>
              <a:rPr kumimoji="1" lang="en-US" altLang="zh-CN" dirty="0"/>
              <a:t>t</a:t>
            </a:r>
            <a:r>
              <a:rPr kumimoji="1" lang="zh-CN" altLang="en-US" dirty="0"/>
              <a:t>来表示每帧序号，我们假设物体是静态的，然后两个层之间的物体运动也是不一样的。这样，在相机移动的时候，由于深度的关系，这两层的景象会有不同的运动状态。我们用一个运动场</a:t>
            </a:r>
            <a:r>
              <a:rPr kumimoji="1" lang="en-US" altLang="zh-CN" dirty="0"/>
              <a:t>W</a:t>
            </a:r>
            <a:r>
              <a:rPr kumimoji="1" lang="zh-CN" altLang="en-US" dirty="0"/>
              <a:t>来表示原始图像到</a:t>
            </a:r>
            <a:r>
              <a:rPr kumimoji="1" lang="en-US" altLang="zh-CN" dirty="0"/>
              <a:t>t</a:t>
            </a:r>
            <a:r>
              <a:rPr kumimoji="1" lang="zh-CN" altLang="en-US" dirty="0"/>
              <a:t>这一时刻的运动轨迹。可以看到反射层的运动比背景快的多，这是因为景物深度不同造成的，这也是这种方法的关键，就是基于前后景不同的运动状态。所以如果能够精确的估计出这个运动场</a:t>
            </a:r>
            <a:r>
              <a:rPr kumimoji="1" lang="en-US" altLang="zh-CN" dirty="0"/>
              <a:t>W</a:t>
            </a:r>
            <a:r>
              <a:rPr kumimoji="1" lang="zh-CN" altLang="en-US" dirty="0"/>
              <a:t>，就能有效的分离这两个层。</a:t>
            </a:r>
            <a:endParaRPr kumimoji="1" lang="en-US" altLang="zh-CN" dirty="0"/>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16</a:t>
            </a:fld>
            <a:endParaRPr kumimoji="1" lang="zh-CN" altLang="en-US"/>
          </a:p>
        </p:txBody>
      </p:sp>
    </p:spTree>
    <p:extLst>
      <p:ext uri="{BB962C8B-B14F-4D97-AF65-F5344CB8AC3E}">
        <p14:creationId xmlns:p14="http://schemas.microsoft.com/office/powerpoint/2010/main" val="1313776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现在再让我们思考一下不透明的障碍物这种场景。比如铁丝网。这种场景下，障碍物能完全遮挡背景，不像是反光，它是两种图像的叠加。所以本文提出增加一个叫</a:t>
            </a:r>
            <a:r>
              <a:rPr kumimoji="1" lang="en-US" altLang="zh-CN" dirty="0"/>
              <a:t>alpha</a:t>
            </a:r>
            <a:r>
              <a:rPr kumimoji="1" lang="zh-CN" altLang="en-US" dirty="0"/>
              <a:t>遮罩的东西，用</a:t>
            </a:r>
            <a:r>
              <a:rPr kumimoji="1" lang="en-US" altLang="zh-CN" dirty="0"/>
              <a:t>A</a:t>
            </a:r>
            <a:r>
              <a:rPr kumimoji="1" lang="zh-CN" altLang="en-US" dirty="0"/>
              <a:t>表示，它是一个二维矩阵，如果</a:t>
            </a:r>
            <a:r>
              <a:rPr kumimoji="1" lang="en-US" altLang="zh-CN" dirty="0"/>
              <a:t>1</a:t>
            </a:r>
            <a:r>
              <a:rPr kumimoji="1" lang="zh-CN" altLang="en-US" dirty="0"/>
              <a:t>，表示背景，如果</a:t>
            </a:r>
            <a:r>
              <a:rPr kumimoji="1" lang="en-US" altLang="zh-CN" dirty="0"/>
              <a:t>0</a:t>
            </a:r>
            <a:r>
              <a:rPr kumimoji="1" lang="zh-CN" altLang="en-US" dirty="0"/>
              <a:t>，表示障碍物。所以共识就变成了这样。但是值得注意的是，这种框架不仅能处理不透明障碍物的情况，也能处理其他情况</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17</a:t>
            </a:fld>
            <a:endParaRPr kumimoji="1" lang="zh-CN" altLang="en-US"/>
          </a:p>
        </p:txBody>
      </p:sp>
    </p:spTree>
    <p:extLst>
      <p:ext uri="{BB962C8B-B14F-4D97-AF65-F5344CB8AC3E}">
        <p14:creationId xmlns:p14="http://schemas.microsoft.com/office/powerpoint/2010/main" val="1487692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针对不同的场景，有不同的</a:t>
            </a:r>
            <a:r>
              <a:rPr kumimoji="1" lang="en-US" altLang="zh-CN" dirty="0"/>
              <a:t>A</a:t>
            </a:r>
            <a:r>
              <a:rPr kumimoji="1" lang="zh-CN" altLang="en-US" dirty="0"/>
              <a:t>可以选择。比如。。。在这个算法里面，人们需要手动选择是那种情形，然后算法会根据输入，得出合适的</a:t>
            </a:r>
            <a:r>
              <a:rPr kumimoji="1" lang="en-US" altLang="zh-CN" dirty="0"/>
              <a:t>A</a:t>
            </a:r>
            <a:r>
              <a:rPr kumimoji="1" lang="zh-CN" altLang="en-US" dirty="0"/>
              <a:t>。</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18</a:t>
            </a:fld>
            <a:endParaRPr kumimoji="1" lang="zh-CN" altLang="en-US"/>
          </a:p>
        </p:txBody>
      </p:sp>
    </p:spTree>
    <p:extLst>
      <p:ext uri="{BB962C8B-B14F-4D97-AF65-F5344CB8AC3E}">
        <p14:creationId xmlns:p14="http://schemas.microsoft.com/office/powerpoint/2010/main" val="2696200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这个目标函数是每一帧输入图像与图像重构模型产生的结果的误差总和。对于给定的输入序列，算法的任务时修复</a:t>
            </a:r>
            <a:r>
              <a:rPr kumimoji="1" lang="en-US" altLang="zh-CN" dirty="0"/>
              <a:t>Io</a:t>
            </a:r>
            <a:r>
              <a:rPr kumimoji="1" lang="zh-CN" altLang="en-US" dirty="0"/>
              <a:t>和</a:t>
            </a:r>
            <a:r>
              <a:rPr kumimoji="1" lang="en-US" altLang="zh-CN" dirty="0" err="1"/>
              <a:t>Ib</a:t>
            </a:r>
            <a:r>
              <a:rPr kumimoji="1" lang="zh-CN" altLang="en-US" dirty="0"/>
              <a:t>，除此之外，给出估计得到的</a:t>
            </a:r>
            <a:r>
              <a:rPr kumimoji="1" lang="en-US" altLang="zh-CN" dirty="0"/>
              <a:t>w</a:t>
            </a:r>
            <a:r>
              <a:rPr kumimoji="1" lang="zh-CN" altLang="en-US" dirty="0"/>
              <a:t>，最后，我们增加一些先验。</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26</a:t>
            </a:fld>
            <a:endParaRPr kumimoji="1" lang="zh-CN" altLang="en-US"/>
          </a:p>
        </p:txBody>
      </p:sp>
    </p:spTree>
    <p:extLst>
      <p:ext uri="{BB962C8B-B14F-4D97-AF65-F5344CB8AC3E}">
        <p14:creationId xmlns:p14="http://schemas.microsoft.com/office/powerpoint/2010/main" val="538519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歌目标函数其实并不是本文首先使用的，但是本文的创新之处在于，使得运动估计更准确。首先，本文使用了稠密运动场来代替普通的投射矩阵，其次，本文使用边缘流作为初始化，而不是使用光流，这两个点使得反光去除效果得到极大的改进。接下来详细解释。</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27</a:t>
            </a:fld>
            <a:endParaRPr kumimoji="1" lang="zh-CN" altLang="en-US"/>
          </a:p>
        </p:txBody>
      </p:sp>
    </p:spTree>
    <p:extLst>
      <p:ext uri="{BB962C8B-B14F-4D97-AF65-F5344CB8AC3E}">
        <p14:creationId xmlns:p14="http://schemas.microsoft.com/office/powerpoint/2010/main" val="3943731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首先，为了模拟每一层的运动，之前的许多方法都是利用比如透视变换的方法。这种方法只能在一些限制下奏效，比如要求物体是个平面。本文用的稠密运动场，能够在具有不同深度的物体的场景下奏效。</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28</a:t>
            </a:fld>
            <a:endParaRPr kumimoji="1" lang="zh-CN" altLang="en-US"/>
          </a:p>
        </p:txBody>
      </p:sp>
    </p:spTree>
    <p:extLst>
      <p:ext uri="{BB962C8B-B14F-4D97-AF65-F5344CB8AC3E}">
        <p14:creationId xmlns:p14="http://schemas.microsoft.com/office/powerpoint/2010/main" val="1823790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这里就是两个对比，如果是一个好的运动模型，不同帧在经过处理之后应该是相对静止的，而采用透视变换方法的运动模型，很明显图片并不理想。而采用稠密运动场的效果就比较好了。</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29</a:t>
            </a:fld>
            <a:endParaRPr kumimoji="1" lang="zh-CN" altLang="en-US"/>
          </a:p>
        </p:txBody>
      </p:sp>
    </p:spTree>
    <p:extLst>
      <p:ext uri="{BB962C8B-B14F-4D97-AF65-F5344CB8AC3E}">
        <p14:creationId xmlns:p14="http://schemas.microsoft.com/office/powerpoint/2010/main" val="1924370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这个是直接最后</a:t>
            </a:r>
            <a:r>
              <a:rPr kumimoji="1" lang="zh-CN" altLang="en-US"/>
              <a:t>的结果对比</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30</a:t>
            </a:fld>
            <a:endParaRPr kumimoji="1" lang="zh-CN" altLang="en-US"/>
          </a:p>
        </p:txBody>
      </p:sp>
    </p:spTree>
    <p:extLst>
      <p:ext uri="{BB962C8B-B14F-4D97-AF65-F5344CB8AC3E}">
        <p14:creationId xmlns:p14="http://schemas.microsoft.com/office/powerpoint/2010/main" val="4063171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接下来，我们之前说到初始化。我们之前提到的目标函数是非凸的，所以对于</a:t>
            </a:r>
            <a:r>
              <a:rPr kumimoji="1" lang="en-US" altLang="zh-CN" dirty="0"/>
              <a:t>w</a:t>
            </a:r>
            <a:r>
              <a:rPr kumimoji="1" lang="zh-CN" altLang="en-US" dirty="0"/>
              <a:t>的一个理想的初始化，对于最终的反光消除的效果的影响是巨大的。通常的初始化方法是使用</a:t>
            </a:r>
            <a:r>
              <a:rPr kumimoji="1" lang="en-US" altLang="zh-CN" dirty="0"/>
              <a:t>zero</a:t>
            </a:r>
            <a:r>
              <a:rPr kumimoji="1" lang="zh-CN" altLang="en-US" dirty="0"/>
              <a:t> </a:t>
            </a:r>
            <a:r>
              <a:rPr kumimoji="1" lang="en-US" altLang="zh-CN" dirty="0"/>
              <a:t>field</a:t>
            </a:r>
            <a:r>
              <a:rPr kumimoji="1" lang="zh-CN" altLang="en-US" dirty="0"/>
              <a:t>，然后慢慢从粗糙到精细。但是从图上可以明显的看出这个结果很糟糕。但如果用边缘流来初始化</a:t>
            </a:r>
            <a:r>
              <a:rPr kumimoji="1" lang="en-US" altLang="zh-CN" dirty="0"/>
              <a:t>w</a:t>
            </a:r>
            <a:r>
              <a:rPr kumimoji="1" lang="zh-CN" altLang="en-US" dirty="0"/>
              <a:t>，效果就非常好了。</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31</a:t>
            </a:fld>
            <a:endParaRPr kumimoji="1" lang="zh-CN" altLang="en-US"/>
          </a:p>
        </p:txBody>
      </p:sp>
    </p:spTree>
    <p:extLst>
      <p:ext uri="{BB962C8B-B14F-4D97-AF65-F5344CB8AC3E}">
        <p14:creationId xmlns:p14="http://schemas.microsoft.com/office/powerpoint/2010/main" val="781940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又或者在动物园想要拍老虎的时候，却被铁网毁了意境。</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a:t>
            </a:fld>
            <a:endParaRPr kumimoji="1" lang="zh-CN" altLang="en-US"/>
          </a:p>
        </p:txBody>
      </p:sp>
    </p:spTree>
    <p:extLst>
      <p:ext uri="{BB962C8B-B14F-4D97-AF65-F5344CB8AC3E}">
        <p14:creationId xmlns:p14="http://schemas.microsoft.com/office/powerpoint/2010/main" val="2243133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不过，对于运动场的初始化，或者我们说估计，又是一个很有挑战性的问题。因为背景和反光的运动是叠加在一起的。所以很难分辨当前的运动是属于背景还是反光。</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32</a:t>
            </a:fld>
            <a:endParaRPr kumimoji="1" lang="zh-CN" altLang="en-US"/>
          </a:p>
        </p:txBody>
      </p:sp>
    </p:spTree>
    <p:extLst>
      <p:ext uri="{BB962C8B-B14F-4D97-AF65-F5344CB8AC3E}">
        <p14:creationId xmlns:p14="http://schemas.microsoft.com/office/powerpoint/2010/main" val="1583576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为了解决这个问题，本文尝试利用边缘信息。因为边缘的运动具有更少的歧义，比如在途中我们可以根据边缘的运动信息，明显看出来哪些属于背景，哪些属于反光。这样之前的问题就得到了解决。</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33</a:t>
            </a:fld>
            <a:endParaRPr kumimoji="1" lang="zh-CN" altLang="en-US"/>
          </a:p>
        </p:txBody>
      </p:sp>
    </p:spTree>
    <p:extLst>
      <p:ext uri="{BB962C8B-B14F-4D97-AF65-F5344CB8AC3E}">
        <p14:creationId xmlns:p14="http://schemas.microsoft.com/office/powerpoint/2010/main" val="1235278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这是运用不同的方法得到的结果做对比。很明显，运用边缘留估计得到的运动场，比用光流估计得到的运动场的效果要好很多。在左边我们看到窗户的部分很奇怪，表明在分离背景和反光的时候出现了错误。</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34</a:t>
            </a:fld>
            <a:endParaRPr kumimoji="1" lang="zh-CN" altLang="en-US"/>
          </a:p>
        </p:txBody>
      </p:sp>
    </p:spTree>
    <p:extLst>
      <p:ext uri="{BB962C8B-B14F-4D97-AF65-F5344CB8AC3E}">
        <p14:creationId xmlns:p14="http://schemas.microsoft.com/office/powerpoint/2010/main" val="1478053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我们之前提到，初始化是很重要的，在这里利用</a:t>
            </a:r>
            <a:r>
              <a:rPr kumimoji="1" lang="en-US" altLang="zh-CN" dirty="0" err="1"/>
              <a:t>zeroflow</a:t>
            </a:r>
            <a:r>
              <a:rPr kumimoji="1" lang="zh-CN" altLang="en-US" dirty="0"/>
              <a:t>和</a:t>
            </a:r>
            <a:r>
              <a:rPr kumimoji="1" lang="en-US" altLang="zh-CN" dirty="0" err="1"/>
              <a:t>opticalflow</a:t>
            </a:r>
            <a:r>
              <a:rPr kumimoji="1" lang="zh-CN" altLang="en-US" dirty="0"/>
              <a:t>的，效果很明显都不如</a:t>
            </a:r>
            <a:r>
              <a:rPr kumimoji="1" lang="en-US" altLang="zh-CN" dirty="0"/>
              <a:t>edge</a:t>
            </a:r>
            <a:r>
              <a:rPr kumimoji="1" lang="zh-CN" altLang="en-US" dirty="0"/>
              <a:t> </a:t>
            </a:r>
            <a:r>
              <a:rPr kumimoji="1" lang="en-US" altLang="zh-CN" dirty="0"/>
              <a:t>flow</a:t>
            </a:r>
            <a:r>
              <a:rPr kumimoji="1" lang="zh-CN" altLang="en-US" dirty="0"/>
              <a:t>，</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35</a:t>
            </a:fld>
            <a:endParaRPr kumimoji="1" lang="zh-CN" altLang="en-US"/>
          </a:p>
        </p:txBody>
      </p:sp>
    </p:spTree>
    <p:extLst>
      <p:ext uri="{BB962C8B-B14F-4D97-AF65-F5344CB8AC3E}">
        <p14:creationId xmlns:p14="http://schemas.microsoft.com/office/powerpoint/2010/main" val="50355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现在总结一下整个框架的流程。首先，对于给定的属于图像序列，第一步先提取边缘。</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36</a:t>
            </a:fld>
            <a:endParaRPr kumimoji="1" lang="zh-CN" altLang="en-US"/>
          </a:p>
        </p:txBody>
      </p:sp>
    </p:spTree>
    <p:extLst>
      <p:ext uri="{BB962C8B-B14F-4D97-AF65-F5344CB8AC3E}">
        <p14:creationId xmlns:p14="http://schemas.microsoft.com/office/powerpoint/2010/main" val="4212725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然后我们跟踪边缘图的变化，计算边缘流</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37</a:t>
            </a:fld>
            <a:endParaRPr kumimoji="1" lang="zh-CN" altLang="en-US"/>
          </a:p>
        </p:txBody>
      </p:sp>
    </p:spTree>
    <p:extLst>
      <p:ext uri="{BB962C8B-B14F-4D97-AF65-F5344CB8AC3E}">
        <p14:creationId xmlns:p14="http://schemas.microsoft.com/office/powerpoint/2010/main" val="1595015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然后利用随机抽样一致性算法，找到两个层主要的运动情况。</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38</a:t>
            </a:fld>
            <a:endParaRPr kumimoji="1" lang="zh-CN" altLang="en-US"/>
          </a:p>
        </p:txBody>
      </p:sp>
    </p:spTree>
    <p:extLst>
      <p:ext uri="{BB962C8B-B14F-4D97-AF65-F5344CB8AC3E}">
        <p14:creationId xmlns:p14="http://schemas.microsoft.com/office/powerpoint/2010/main" val="3498368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接着利用插值算法，得到最初的稠密运动场。这里的稠密表示针对每一个像素都有对应的运动信息。</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39</a:t>
            </a:fld>
            <a:endParaRPr kumimoji="1" lang="zh-CN" altLang="en-US"/>
          </a:p>
        </p:txBody>
      </p:sp>
    </p:spTree>
    <p:extLst>
      <p:ext uri="{BB962C8B-B14F-4D97-AF65-F5344CB8AC3E}">
        <p14:creationId xmlns:p14="http://schemas.microsoft.com/office/powerpoint/2010/main" val="3399522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然后通过估计得到的运动场，将每一帧的输入图像对齐，然后利用像素损失最小化来得到最初的背景图。</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40</a:t>
            </a:fld>
            <a:endParaRPr kumimoji="1" lang="zh-CN" altLang="en-US"/>
          </a:p>
        </p:txBody>
      </p:sp>
    </p:spTree>
    <p:extLst>
      <p:ext uri="{BB962C8B-B14F-4D97-AF65-F5344CB8AC3E}">
        <p14:creationId xmlns:p14="http://schemas.microsoft.com/office/powerpoint/2010/main" val="1006657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同样的，我们也可以得到反射层图像。这里得到的原始背景图和反光图，对后面的优化也有很重要的作用</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41</a:t>
            </a:fld>
            <a:endParaRPr kumimoji="1" lang="zh-CN" altLang="en-US"/>
          </a:p>
        </p:txBody>
      </p:sp>
    </p:spTree>
    <p:extLst>
      <p:ext uri="{BB962C8B-B14F-4D97-AF65-F5344CB8AC3E}">
        <p14:creationId xmlns:p14="http://schemas.microsoft.com/office/powerpoint/2010/main" val="2925138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我们可以通过人工标注的方式，把障碍物标记出来，然后借助一些软件做</a:t>
            </a:r>
            <a:r>
              <a:rPr kumimoji="1" lang="en-US" altLang="zh-CN" dirty="0"/>
              <a:t>inpainting</a:t>
            </a:r>
            <a:r>
              <a:rPr kumimoji="1" lang="zh-CN" altLang="en-US" dirty="0"/>
              <a:t>，不过可以看出来效果很差。有明显的人工痕迹。</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4</a:t>
            </a:fld>
            <a:endParaRPr kumimoji="1" lang="zh-CN" altLang="en-US"/>
          </a:p>
        </p:txBody>
      </p:sp>
    </p:spTree>
    <p:extLst>
      <p:ext uri="{BB962C8B-B14F-4D97-AF65-F5344CB8AC3E}">
        <p14:creationId xmlns:p14="http://schemas.microsoft.com/office/powerpoint/2010/main" val="1237947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优化过程是：首先固定图像，来解出运动场，然后固定运动场求解图像。</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42</a:t>
            </a:fld>
            <a:endParaRPr kumimoji="1" lang="zh-CN" altLang="en-US"/>
          </a:p>
        </p:txBody>
      </p:sp>
    </p:spTree>
    <p:extLst>
      <p:ext uri="{BB962C8B-B14F-4D97-AF65-F5344CB8AC3E}">
        <p14:creationId xmlns:p14="http://schemas.microsoft.com/office/powerpoint/2010/main" val="2243817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这里给出的是一个</a:t>
            </a:r>
            <a:r>
              <a:rPr kumimoji="1" lang="en-US" altLang="zh-CN" dirty="0"/>
              <a:t>patch</a:t>
            </a:r>
            <a:r>
              <a:rPr kumimoji="1" lang="zh-CN" altLang="en-US" dirty="0"/>
              <a:t>在迭代优化过程中的效果变化示意图。</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44</a:t>
            </a:fld>
            <a:endParaRPr kumimoji="1" lang="zh-CN" altLang="en-US"/>
          </a:p>
        </p:txBody>
      </p:sp>
    </p:spTree>
    <p:extLst>
      <p:ext uri="{BB962C8B-B14F-4D97-AF65-F5344CB8AC3E}">
        <p14:creationId xmlns:p14="http://schemas.microsoft.com/office/powerpoint/2010/main" val="3750693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点击视频本身</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51</a:t>
            </a:fld>
            <a:endParaRPr kumimoji="1" lang="zh-CN" altLang="en-US"/>
          </a:p>
        </p:txBody>
      </p:sp>
    </p:spTree>
    <p:extLst>
      <p:ext uri="{BB962C8B-B14F-4D97-AF65-F5344CB8AC3E}">
        <p14:creationId xmlns:p14="http://schemas.microsoft.com/office/powerpoint/2010/main" val="477950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在这里可以看到墙上的细节很明显</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52</a:t>
            </a:fld>
            <a:endParaRPr kumimoji="1" lang="zh-CN" altLang="en-US"/>
          </a:p>
        </p:txBody>
      </p:sp>
    </p:spTree>
    <p:extLst>
      <p:ext uri="{BB962C8B-B14F-4D97-AF65-F5344CB8AC3E}">
        <p14:creationId xmlns:p14="http://schemas.microsoft.com/office/powerpoint/2010/main" val="2417425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为了得到定量的评估，我们要想办法得到</a:t>
            </a:r>
            <a:r>
              <a:rPr kumimoji="1" lang="en-US" altLang="zh-CN" dirty="0"/>
              <a:t>ground</a:t>
            </a:r>
            <a:r>
              <a:rPr kumimoji="1" lang="zh-CN" altLang="en-US" dirty="0"/>
              <a:t> </a:t>
            </a:r>
            <a:r>
              <a:rPr kumimoji="1" lang="en-US" altLang="zh-CN" dirty="0" err="1"/>
              <a:t>turth</a:t>
            </a:r>
            <a:endParaRPr kumimoji="1" lang="zh-CN" altLang="en-US" dirty="0"/>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53</a:t>
            </a:fld>
            <a:endParaRPr kumimoji="1" lang="zh-CN" altLang="en-US"/>
          </a:p>
        </p:txBody>
      </p:sp>
    </p:spTree>
    <p:extLst>
      <p:ext uri="{BB962C8B-B14F-4D97-AF65-F5344CB8AC3E}">
        <p14:creationId xmlns:p14="http://schemas.microsoft.com/office/powerpoint/2010/main" val="1104776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本文还将这种技术用到了全景图像上</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55</a:t>
            </a:fld>
            <a:endParaRPr kumimoji="1" lang="zh-CN" altLang="en-US"/>
          </a:p>
        </p:txBody>
      </p:sp>
    </p:spTree>
    <p:extLst>
      <p:ext uri="{BB962C8B-B14F-4D97-AF65-F5344CB8AC3E}">
        <p14:creationId xmlns:p14="http://schemas.microsoft.com/office/powerpoint/2010/main" val="1162322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总结就是，提出了一种简单的方法可以应对多种不同场景的障碍物去除。再一个就是提出了一种新的运动估计的方法。</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56</a:t>
            </a:fld>
            <a:endParaRPr kumimoji="1" lang="zh-CN" altLang="en-US"/>
          </a:p>
        </p:txBody>
      </p:sp>
    </p:spTree>
    <p:extLst>
      <p:ext uri="{BB962C8B-B14F-4D97-AF65-F5344CB8AC3E}">
        <p14:creationId xmlns:p14="http://schemas.microsoft.com/office/powerpoint/2010/main" val="1583914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障碍物移除已经被研究了许多年，其中最具有代表性的就是反光消除。人们尝试将图片的反光区域消除。这里的例子是单图去反光。这种方法需要用户去给部分像素加上标签，用来表明哪些是属于背景哪些是属于反光。很显然这种标注很麻烦。研究希望能够减少用户的工作，让去反光变得更简单。</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8</a:t>
            </a:fld>
            <a:endParaRPr kumimoji="1" lang="zh-CN" altLang="en-US"/>
          </a:p>
        </p:txBody>
      </p:sp>
    </p:spTree>
    <p:extLst>
      <p:ext uri="{BB962C8B-B14F-4D97-AF65-F5344CB8AC3E}">
        <p14:creationId xmlns:p14="http://schemas.microsoft.com/office/powerpoint/2010/main" val="729060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这篇文章提出一种利用重影作为辅助信息的方法，前提是反光的玻璃必须得达到一定厚度。可以看到结果还可以，但是由于几何学上面的一些原因，并不是所有反射都能被有效地消除。有的地方重影不明显的地方效果就不是很好。</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9</a:t>
            </a:fld>
            <a:endParaRPr kumimoji="1" lang="zh-CN" altLang="en-US"/>
          </a:p>
        </p:txBody>
      </p:sp>
    </p:spTree>
    <p:extLst>
      <p:ext uri="{BB962C8B-B14F-4D97-AF65-F5344CB8AC3E}">
        <p14:creationId xmlns:p14="http://schemas.microsoft.com/office/powerpoint/2010/main" val="338690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还有一类方法是基于物理元器件，比如偏振片。通过旋转偏振片拍摄不同偏振角度下的照片，然后再通过算法进行反光消除。不过这样的缺点也很明显，就是在移动设备上很不方便。</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10</a:t>
            </a:fld>
            <a:endParaRPr kumimoji="1" lang="zh-CN" altLang="en-US"/>
          </a:p>
        </p:txBody>
      </p:sp>
    </p:spTree>
    <p:extLst>
      <p:ext uri="{BB962C8B-B14F-4D97-AF65-F5344CB8AC3E}">
        <p14:creationId xmlns:p14="http://schemas.microsoft.com/office/powerpoint/2010/main" val="3324861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另一种方法，基于运动的反光消除，也是这篇论文使用的方法。这里的输入是一个图像序列，是镜头轻微移动后捕捉到的画面。但是这里用到的方法，还是有一些不足的，可以看到部分区域仍然有反光存在。</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11</a:t>
            </a:fld>
            <a:endParaRPr kumimoji="1" lang="zh-CN" altLang="en-US"/>
          </a:p>
        </p:txBody>
      </p:sp>
    </p:spTree>
    <p:extLst>
      <p:ext uri="{BB962C8B-B14F-4D97-AF65-F5344CB8AC3E}">
        <p14:creationId xmlns:p14="http://schemas.microsoft.com/office/powerpoint/2010/main" val="115918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为了能够改进结果，人们做了一些额外的假设，比如周期性的运动，或者针对一些平面物体，但是本文想要设计一种假设更少的方法。</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12</a:t>
            </a:fld>
            <a:endParaRPr kumimoji="1" lang="zh-CN" altLang="en-US"/>
          </a:p>
        </p:txBody>
      </p:sp>
    </p:spTree>
    <p:extLst>
      <p:ext uri="{BB962C8B-B14F-4D97-AF65-F5344CB8AC3E}">
        <p14:creationId xmlns:p14="http://schemas.microsoft.com/office/powerpoint/2010/main" val="199744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除了反光消除，也有其他特定场景下的障碍物去除，比如铁丝网、雨滴。本论文也希望能够将这些场景涵盖进来。</a:t>
            </a:r>
          </a:p>
        </p:txBody>
      </p:sp>
      <p:sp>
        <p:nvSpPr>
          <p:cNvPr id="4" name="灯片编号占位符 3"/>
          <p:cNvSpPr>
            <a:spLocks noGrp="1"/>
          </p:cNvSpPr>
          <p:nvPr>
            <p:ph type="sldNum" sz="quarter" idx="5"/>
          </p:nvPr>
        </p:nvSpPr>
        <p:spPr/>
        <p:txBody>
          <a:bodyPr/>
          <a:lstStyle/>
          <a:p>
            <a:fld id="{27CEE200-F0F7-FB4C-BDA5-5402B914B765}" type="slidenum">
              <a:rPr kumimoji="1" lang="zh-CN" altLang="en-US" smtClean="0"/>
              <a:t>13</a:t>
            </a:fld>
            <a:endParaRPr kumimoji="1" lang="zh-CN" altLang="en-US"/>
          </a:p>
        </p:txBody>
      </p:sp>
    </p:spTree>
    <p:extLst>
      <p:ext uri="{BB962C8B-B14F-4D97-AF65-F5344CB8AC3E}">
        <p14:creationId xmlns:p14="http://schemas.microsoft.com/office/powerpoint/2010/main" val="4191310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8" name="直接连接符 7"/>
          <p:cNvCxnSpPr/>
          <p:nvPr userDrawn="1"/>
        </p:nvCxnSpPr>
        <p:spPr>
          <a:xfrm>
            <a:off x="3323493" y="3466407"/>
            <a:ext cx="24899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extLst>
      <p:ext uri="{BB962C8B-B14F-4D97-AF65-F5344CB8AC3E}">
        <p14:creationId xmlns:p14="http://schemas.microsoft.com/office/powerpoint/2010/main" val="340773806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Tree>
    <p:extLst>
      <p:ext uri="{BB962C8B-B14F-4D97-AF65-F5344CB8AC3E}">
        <p14:creationId xmlns:p14="http://schemas.microsoft.com/office/powerpoint/2010/main" val="2242804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Tree>
    <p:extLst>
      <p:ext uri="{BB962C8B-B14F-4D97-AF65-F5344CB8AC3E}">
        <p14:creationId xmlns:p14="http://schemas.microsoft.com/office/powerpoint/2010/main" val="4085906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4" name="Date Placeholder 3"/>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616868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746352" y="1709739"/>
            <a:ext cx="7764235" cy="2852737"/>
          </a:xfrm>
        </p:spPr>
        <p:txBody>
          <a:bodyPr anchor="b"/>
          <a:lstStyle>
            <a:lvl1pPr>
              <a:defRPr sz="60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lumMod val="75000"/>
                    <a:lumOff val="25000"/>
                  </a:schemeClr>
                </a:solidFill>
                <a:latin typeface="Times New Roman" panose="02020603050405020304" pitchFamily="18" charset="0"/>
                <a:ea typeface="DFKai-SB" panose="03000509000000000000" pitchFamily="65" charset="-12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623888" y="3483657"/>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046718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t>‹#›</a:t>
            </a:fld>
            <a:endParaRPr lang="zh-CN" altLang="en-US"/>
          </a:p>
        </p:txBody>
      </p:sp>
    </p:spTree>
    <p:extLst>
      <p:ext uri="{BB962C8B-B14F-4D97-AF65-F5344CB8AC3E}">
        <p14:creationId xmlns:p14="http://schemas.microsoft.com/office/powerpoint/2010/main" val="1719348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t>‹#›</a:t>
            </a:fld>
            <a:endParaRPr lang="zh-CN" altLang="en-US"/>
          </a:p>
        </p:txBody>
      </p:sp>
    </p:spTree>
    <p:extLst>
      <p:ext uri="{BB962C8B-B14F-4D97-AF65-F5344CB8AC3E}">
        <p14:creationId xmlns:p14="http://schemas.microsoft.com/office/powerpoint/2010/main" val="417444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t>‹#›</a:t>
            </a:fld>
            <a:endParaRPr lang="zh-CN" altLang="en-US"/>
          </a:p>
        </p:txBody>
      </p:sp>
    </p:spTree>
    <p:extLst>
      <p:ext uri="{BB962C8B-B14F-4D97-AF65-F5344CB8AC3E}">
        <p14:creationId xmlns:p14="http://schemas.microsoft.com/office/powerpoint/2010/main" val="153432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t>‹#›</a:t>
            </a:fld>
            <a:endParaRPr lang="zh-CN" altLang="en-US"/>
          </a:p>
        </p:txBody>
      </p:sp>
    </p:spTree>
    <p:extLst>
      <p:ext uri="{BB962C8B-B14F-4D97-AF65-F5344CB8AC3E}">
        <p14:creationId xmlns:p14="http://schemas.microsoft.com/office/powerpoint/2010/main" val="1655126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t>‹#›</a:t>
            </a:fld>
            <a:endParaRPr lang="zh-CN" altLang="en-US"/>
          </a:p>
        </p:txBody>
      </p:sp>
    </p:spTree>
    <p:extLst>
      <p:ext uri="{BB962C8B-B14F-4D97-AF65-F5344CB8AC3E}">
        <p14:creationId xmlns:p14="http://schemas.microsoft.com/office/powerpoint/2010/main" val="356359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68B0DF-9E95-4FF5-9934-3B6869D759F3}" type="datetimeFigureOut">
              <a:rPr lang="zh-CN" altLang="en-US" smtClean="0"/>
              <a:t>2018/12/7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t>‹#›</a:t>
            </a:fld>
            <a:endParaRPr lang="zh-CN" altLang="en-US"/>
          </a:p>
        </p:txBody>
      </p:sp>
    </p:spTree>
    <p:extLst>
      <p:ext uri="{BB962C8B-B14F-4D97-AF65-F5344CB8AC3E}">
        <p14:creationId xmlns:p14="http://schemas.microsoft.com/office/powerpoint/2010/main" val="210853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t>2018/12/7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t>‹#›</a:t>
            </a:fld>
            <a:endParaRPr lang="zh-CN" altLang="en-US"/>
          </a:p>
        </p:txBody>
      </p:sp>
    </p:spTree>
    <p:extLst>
      <p:ext uri="{BB962C8B-B14F-4D97-AF65-F5344CB8AC3E}">
        <p14:creationId xmlns:p14="http://schemas.microsoft.com/office/powerpoint/2010/main" val="3563315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gif"/><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3.mpg"/><Relationship Id="rId1" Type="http://schemas.microsoft.com/office/2007/relationships/media" Target="../media/media3.mp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8.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37.png"/><Relationship Id="rId18" Type="http://schemas.openxmlformats.org/officeDocument/2006/relationships/image" Target="../media/image370.png"/><Relationship Id="rId3" Type="http://schemas.microsoft.com/office/2007/relationships/media" Target="../media/media5.mp4"/><Relationship Id="rId7" Type="http://schemas.openxmlformats.org/officeDocument/2006/relationships/slideLayout" Target="../slideLayouts/slideLayout2.xml"/><Relationship Id="rId12" Type="http://schemas.openxmlformats.org/officeDocument/2006/relationships/image" Target="file:///E:\DeReflection\Presentation\siggraph\formulation_rf.png" TargetMode="External"/><Relationship Id="rId17" Type="http://schemas.openxmlformats.org/officeDocument/2006/relationships/image" Target="../media/image40.png"/><Relationship Id="rId2" Type="http://schemas.openxmlformats.org/officeDocument/2006/relationships/video" Target="../media/media4.mp4"/><Relationship Id="rId16" Type="http://schemas.openxmlformats.org/officeDocument/2006/relationships/image" Target="../media/image39.png"/><Relationship Id="rId20" Type="http://schemas.openxmlformats.org/officeDocument/2006/relationships/image" Target="../media/image390.png"/><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36.png"/><Relationship Id="rId5" Type="http://schemas.microsoft.com/office/2007/relationships/media" Target="../media/media6.mp4"/><Relationship Id="rId15" Type="http://schemas.openxmlformats.org/officeDocument/2006/relationships/image" Target="../media/image38.png"/><Relationship Id="rId10" Type="http://schemas.openxmlformats.org/officeDocument/2006/relationships/image" Target="file:///E:\DeReflection\Presentation\siggraph\formulation_bg.png" TargetMode="External"/><Relationship Id="rId19" Type="http://schemas.openxmlformats.org/officeDocument/2006/relationships/image" Target="../media/image380.png"/><Relationship Id="rId4" Type="http://schemas.openxmlformats.org/officeDocument/2006/relationships/video" Target="../media/media5.mp4"/><Relationship Id="rId9" Type="http://schemas.openxmlformats.org/officeDocument/2006/relationships/image" Target="../media/image35.png"/><Relationship Id="rId14" Type="http://schemas.openxmlformats.org/officeDocument/2006/relationships/image" Target="file:///E:\DeReflection\Presentation\siggraph\formulation_cellphone.png" TargetMode="Externa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410.png"/><Relationship Id="rId18" Type="http://schemas.openxmlformats.org/officeDocument/2006/relationships/image" Target="../media/image450.png"/><Relationship Id="rId3" Type="http://schemas.microsoft.com/office/2007/relationships/media" Target="../media/media5.mp4"/><Relationship Id="rId21" Type="http://schemas.openxmlformats.org/officeDocument/2006/relationships/image" Target="file:///C:\Users\Tianfan\Dropbox\Research\siggraph2015\siggraph15_presentation\dorm1_rfv_vecblack.gif" TargetMode="External"/><Relationship Id="rId7" Type="http://schemas.openxmlformats.org/officeDocument/2006/relationships/slideLayout" Target="../slideLayouts/slideLayout2.xml"/><Relationship Id="rId12" Type="http://schemas.openxmlformats.org/officeDocument/2006/relationships/image" Target="../media/image400.png"/><Relationship Id="rId17" Type="http://schemas.openxmlformats.org/officeDocument/2006/relationships/image" Target="file:///C:\Users\Tianfan\Dropbox\Research\siggraph2015\siggraph15_presentation\dorm1_bgv_vecblack.gif" TargetMode="External"/><Relationship Id="rId2" Type="http://schemas.openxmlformats.org/officeDocument/2006/relationships/video" Target="../media/media4.mp4"/><Relationship Id="rId16" Type="http://schemas.openxmlformats.org/officeDocument/2006/relationships/image" Target="../media/image41.gif"/><Relationship Id="rId20" Type="http://schemas.openxmlformats.org/officeDocument/2006/relationships/image" Target="../media/image42.gif"/><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40.png"/><Relationship Id="rId5" Type="http://schemas.microsoft.com/office/2007/relationships/media" Target="../media/media6.mp4"/><Relationship Id="rId15" Type="http://schemas.openxmlformats.org/officeDocument/2006/relationships/image" Target="../media/image430.png"/><Relationship Id="rId10" Type="http://schemas.openxmlformats.org/officeDocument/2006/relationships/image" Target="../media/image39.png"/><Relationship Id="rId19" Type="http://schemas.openxmlformats.org/officeDocument/2006/relationships/image" Target="../media/image46.png"/><Relationship Id="rId4" Type="http://schemas.openxmlformats.org/officeDocument/2006/relationships/video" Target="../media/media5.mp4"/><Relationship Id="rId9" Type="http://schemas.openxmlformats.org/officeDocument/2006/relationships/image" Target="../media/image38.png"/><Relationship Id="rId14" Type="http://schemas.openxmlformats.org/officeDocument/2006/relationships/image" Target="../media/image420.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6.png"/><Relationship Id="rId5" Type="http://schemas.openxmlformats.org/officeDocument/2006/relationships/image" Target="../media/image45.png"/><Relationship Id="rId10" Type="http://schemas.openxmlformats.org/officeDocument/2006/relationships/image" Target="../media/image55.png"/><Relationship Id="rId4" Type="http://schemas.openxmlformats.org/officeDocument/2006/relationships/image" Target="../media/image44.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file:///C:\Users\Tianfan\Dropbox\Research\siggraph2015\siggraph15_presentation\rain1_input_3.png" TargetMode="External"/><Relationship Id="rId13" Type="http://schemas.openxmlformats.org/officeDocument/2006/relationships/image" Target="../media/image62.png"/><Relationship Id="rId3" Type="http://schemas.openxmlformats.org/officeDocument/2006/relationships/image" Target="../media/image48.jpeg"/><Relationship Id="rId7" Type="http://schemas.openxmlformats.org/officeDocument/2006/relationships/image" Target="../media/image50.png"/><Relationship Id="rId12" Type="http://schemas.openxmlformats.org/officeDocument/2006/relationships/image" Target="file:///C:\Users\Tianfan\Dropbox\Research\siggraph2015\siggraph15_presentation\zoo_im3.p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file:///C:\Users\Tianfan\Dropbox\Research\siggraph2015\siggraph15_presentation\rain1_alphamap.png" TargetMode="External"/><Relationship Id="rId11" Type="http://schemas.openxmlformats.org/officeDocument/2006/relationships/image" Target="../media/image52.jpeg"/><Relationship Id="rId5" Type="http://schemas.openxmlformats.org/officeDocument/2006/relationships/image" Target="../media/image49.png"/><Relationship Id="rId10" Type="http://schemas.openxmlformats.org/officeDocument/2006/relationships/image" Target="file:///F:\DeReflection\Presentation\siggraph15_presentation\teaser_defence_alpha.bmp" TargetMode="External"/><Relationship Id="rId4" Type="http://schemas.openxmlformats.org/officeDocument/2006/relationships/image" Target="file:///C:\Users\Tianfan\Dropbox\Research\siggraph2015\siggraph15_presentation\dorm_im3.png" TargetMode="External"/><Relationship Id="rId9" Type="http://schemas.openxmlformats.org/officeDocument/2006/relationships/image" Target="../media/image51.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file:///C:\Users\Tianfan\Dropbox\Research\siggraph2015\siggraph15_presentation\dorm_im3.png"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file:///F:\DeReflection\Presentation\siggraph\dorm_im3.png" TargetMode="External"/><Relationship Id="rId7" Type="http://schemas.openxmlformats.org/officeDocument/2006/relationships/image" Target="file:///E:\DeReflection\Presentation\siggraph\formulation_bg2.bmp" TargetMode="Externa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file:///E:\DeReflection\Presentation\siggraph\formulation_rf.bmp" TargetMode="External"/><Relationship Id="rId4" Type="http://schemas.openxmlformats.org/officeDocument/2006/relationships/image" Target="../media/image60.jpe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file:///C:\Users\Tianfan\Dropbox\Research\siggraph2015\siggraph15_presentation\dorm_im3.pn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file:///F:\DeReflection\Presentation\siggraph\dorm_bg3.png" TargetMode="External"/><Relationship Id="rId3" Type="http://schemas.openxmlformats.org/officeDocument/2006/relationships/image" Target="../media/image58.jpeg"/><Relationship Id="rId7" Type="http://schemas.openxmlformats.org/officeDocument/2006/relationships/image" Target="../media/image63.jpe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file:///F:\DeReflection\Presentation\siggraph\dorm_rf3.png" TargetMode="External"/><Relationship Id="rId5" Type="http://schemas.openxmlformats.org/officeDocument/2006/relationships/image" Target="../media/image62.jpeg"/><Relationship Id="rId4" Type="http://schemas.openxmlformats.org/officeDocument/2006/relationships/image" Target="file:///C:\Users\Tianfan\Dropbox\Research\siggraph2015\siggraph15_presentation\dorm_im3.png"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file:///C:\Users\Tianfan\Dropbox\Research\siggraph2015\siggraph15_presentation\dorm1_rfv_vecblack.gif" TargetMode="External"/><Relationship Id="rId3" Type="http://schemas.openxmlformats.org/officeDocument/2006/relationships/image" Target="../media/image73.png"/><Relationship Id="rId7" Type="http://schemas.openxmlformats.org/officeDocument/2006/relationships/image" Target="file:///F:\DeReflection\Presentation\siggraph\dorm_rf3.png" TargetMode="External"/><Relationship Id="rId12" Type="http://schemas.openxmlformats.org/officeDocument/2006/relationships/image" Target="../media/image42.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jpeg"/><Relationship Id="rId11" Type="http://schemas.openxmlformats.org/officeDocument/2006/relationships/image" Target="file:///C:\Users\Tianfan\Dropbox\Research\siggraph2015\siggraph15_presentation\dorm1_bgv_vecblack.gif" TargetMode="External"/><Relationship Id="rId5" Type="http://schemas.openxmlformats.org/officeDocument/2006/relationships/image" Target="file:///C:\Users\Tianfan\Dropbox\Research\siggraph2015\siggraph15_presentation\dorm_im3.png" TargetMode="External"/><Relationship Id="rId10" Type="http://schemas.openxmlformats.org/officeDocument/2006/relationships/image" Target="../media/image41.gif"/><Relationship Id="rId4" Type="http://schemas.openxmlformats.org/officeDocument/2006/relationships/image" Target="../media/image58.jpeg"/><Relationship Id="rId9" Type="http://schemas.openxmlformats.org/officeDocument/2006/relationships/image" Target="file:///F:\DeReflection\Presentation\siggraph\dorm_bg3.png"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file:///F:\DeReflection\Presentation\siggraph\dorm1_bgv_vecblack.png" TargetMode="External"/><Relationship Id="rId3" Type="http://schemas.microsoft.com/office/2007/relationships/media" Target="../media/media7.mp4"/><Relationship Id="rId7" Type="http://schemas.openxmlformats.org/officeDocument/2006/relationships/image" Target="../media/image66.png"/><Relationship Id="rId2" Type="http://schemas.openxmlformats.org/officeDocument/2006/relationships/video" Target="file:////Users/xiejiaming/Desktop/presentationObstructionFree/dorm_edgemask.mp4" TargetMode="External"/><Relationship Id="rId1" Type="http://schemas.microsoft.com/office/2007/relationships/media" Target="file:////Users/xiejiaming/Desktop/presentationObstructionFree/dorm_edgemask.mp4" TargetMode="External"/><Relationship Id="rId6" Type="http://schemas.openxmlformats.org/officeDocument/2006/relationships/notesSlide" Target="../notesSlides/notesSlide15.xml"/><Relationship Id="rId11" Type="http://schemas.openxmlformats.org/officeDocument/2006/relationships/image" Target="../media/image71.png"/><Relationship Id="rId5" Type="http://schemas.openxmlformats.org/officeDocument/2006/relationships/slideLayout" Target="../slideLayouts/slideLayout2.xml"/><Relationship Id="rId10" Type="http://schemas.openxmlformats.org/officeDocument/2006/relationships/image" Target="../media/image67.png"/><Relationship Id="rId4" Type="http://schemas.openxmlformats.org/officeDocument/2006/relationships/video" Target="../media/media7.mp4"/><Relationship Id="rId9" Type="http://schemas.openxmlformats.org/officeDocument/2006/relationships/image" Target="../media/image75.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microsoft.com/office/2007/relationships/media" Target="../media/media9.mp4"/><Relationship Id="rId7" Type="http://schemas.openxmlformats.org/officeDocument/2006/relationships/image" Target="../media/image72.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29.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file:///F:\DeReflection\Presentation\siggraph\lab3_ours_bgV.gif" TargetMode="External"/><Relationship Id="rId5" Type="http://schemas.openxmlformats.org/officeDocument/2006/relationships/image" Target="../media/image76.gif"/><Relationship Id="rId4" Type="http://schemas.openxmlformats.org/officeDocument/2006/relationships/image" Target="file:///F:\DeReflection\Presentation\siggraph\lab3_perspective_bgV.gi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file:///F:\DeReflection\Presentation\siggraph\lab3_input_marked.png" TargetMode="External"/><Relationship Id="rId13"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79.jpeg"/><Relationship Id="rId12" Type="http://schemas.openxmlformats.org/officeDocument/2006/relationships/image" Target="file:///F:\DeReflection\Presentation\siggraph\lab3_Orig_bg_2.png" TargetMode="External"/><Relationship Id="rId2" Type="http://schemas.openxmlformats.org/officeDocument/2006/relationships/notesSlide" Target="../notesSlides/notesSlide18.xml"/><Relationship Id="rId16" Type="http://schemas.openxmlformats.org/officeDocument/2006/relationships/image" Target="file:///F:\DeReflection\Presentation\siggraph\lab3_perspective_bg_2.png" TargetMode="External"/><Relationship Id="rId1" Type="http://schemas.openxmlformats.org/officeDocument/2006/relationships/slideLayout" Target="../slideLayouts/slideLayout2.xml"/><Relationship Id="rId6" Type="http://schemas.openxmlformats.org/officeDocument/2006/relationships/image" Target="file:///F:\DeReflection\Presentation\siggraph\lab3_ours_bg.png" TargetMode="External"/><Relationship Id="rId11" Type="http://schemas.openxmlformats.org/officeDocument/2006/relationships/image" Target="../media/image81.png"/><Relationship Id="rId5" Type="http://schemas.openxmlformats.org/officeDocument/2006/relationships/image" Target="../media/image78.jpeg"/><Relationship Id="rId15" Type="http://schemas.openxmlformats.org/officeDocument/2006/relationships/image" Target="../media/image83.png"/><Relationship Id="rId10" Type="http://schemas.openxmlformats.org/officeDocument/2006/relationships/image" Target="file:///F:\DeReflection\Presentation\siggraph\lab3_Orig_bg_1.png" TargetMode="External"/><Relationship Id="rId4" Type="http://schemas.openxmlformats.org/officeDocument/2006/relationships/image" Target="file:///F:\DeReflection\Presentation\siggraph\lab3_perspective_bg.png" TargetMode="External"/><Relationship Id="rId9" Type="http://schemas.openxmlformats.org/officeDocument/2006/relationships/image" Target="../media/image80.png"/><Relationship Id="rId14" Type="http://schemas.openxmlformats.org/officeDocument/2006/relationships/image" Target="file:///F:\DeReflection\Presentation\siggraph\lab3_perspective_bg_1.p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file:///F:\DeReflection\Presentation\siggraph\dorm_bg3.png" TargetMode="External"/><Relationship Id="rId5" Type="http://schemas.openxmlformats.org/officeDocument/2006/relationships/image" Target="../media/image85.jpeg"/><Relationship Id="rId4" Type="http://schemas.openxmlformats.org/officeDocument/2006/relationships/image" Target="file:///C:\Users\Tianfan\Dropbox\Research\siggraph2015\siggraph15_presentation\dorm_randInit_bg.bm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file:///D:\Dropbox\Research\siggraph2015\siggraph15_presentation\dorm1_zoomin1.gif" TargetMode="External"/><Relationship Id="rId5" Type="http://schemas.openxmlformats.org/officeDocument/2006/relationships/image" Target="../media/image87.gif"/><Relationship Id="rId4" Type="http://schemas.openxmlformats.org/officeDocument/2006/relationships/image" Target="file:///C:\Users\Tianfan\Dropbox\Research\siggraph2015\siggraph15_presentation\dorm1_flip.gi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file:///D:\Dropbox\Research\siggraph2015\siggraph15_presentation\dorm1_edgemap3.gif" TargetMode="External"/><Relationship Id="rId5" Type="http://schemas.openxmlformats.org/officeDocument/2006/relationships/image" Target="../media/image89.gif"/><Relationship Id="rId4" Type="http://schemas.openxmlformats.org/officeDocument/2006/relationships/image" Target="file:///C:\Users\Tianfan\Dropbox\Research\siggraph2015\siggraph15_presentation\dorm1_edgemap3_full.gi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file:///F:\DeReflection\Presentation\siggraph\dorm1_ourwarp.gif" TargetMode="External"/><Relationship Id="rId5" Type="http://schemas.openxmlformats.org/officeDocument/2006/relationships/image" Target="../media/image91.gif"/><Relationship Id="rId4" Type="http://schemas.openxmlformats.org/officeDocument/2006/relationships/image" Target="file:///F:\DeReflection\Presentation\siggraph\dorm1_optwarp.gif"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file:///F:\DeReflection\Presentation\siggraph\dorm_optinit_bg.bmp" TargetMode="External"/><Relationship Id="rId3" Type="http://schemas.openxmlformats.org/officeDocument/2006/relationships/image" Target="../media/image92.jpeg"/><Relationship Id="rId7"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file:///F:\DeReflection\Presentation\siggraph\dorm_bg3.png" TargetMode="External"/><Relationship Id="rId5" Type="http://schemas.openxmlformats.org/officeDocument/2006/relationships/image" Target="../media/image93.png"/><Relationship Id="rId10" Type="http://schemas.openxmlformats.org/officeDocument/2006/relationships/image" Target="file:///C:\Users\Tianfan\Dropbox\Research\siggraph2015\siggraph15_presentation\dorm_randInit_bg.bmp" TargetMode="External"/><Relationship Id="rId4" Type="http://schemas.openxmlformats.org/officeDocument/2006/relationships/image" Target="file:///F:\DeReflection\Presentation\siggraph\dorm_im3.png" TargetMode="External"/><Relationship Id="rId9" Type="http://schemas.openxmlformats.org/officeDocument/2006/relationships/image" Target="../media/image95.png"/></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media" Target="file:////Users/xiejiaming/Desktop/presentationObstructionFree/dorm_edgemask.mp4" TargetMode="External"/><Relationship Id="rId7" Type="http://schemas.openxmlformats.org/officeDocument/2006/relationships/image" Target="../media/image96.png"/><Relationship Id="rId2" Type="http://schemas.openxmlformats.org/officeDocument/2006/relationships/video" Target="file:////Users/xiejiaming/Desktop/presentationObstructionFree/dorm1_input.mp4" TargetMode="External"/><Relationship Id="rId1" Type="http://schemas.microsoft.com/office/2007/relationships/media" Target="file:////Users/xiejiaming/Desktop/presentationObstructionFree/dorm1_input.mp4" TargetMode="Externa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video" Target="file:////Users/xiejiaming/Desktop/presentationObstructionFree/dorm_edgemask.mp4"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file:///E:\DeReflection\Presentation\siggraph\dorm1_scflow1.png" TargetMode="External"/><Relationship Id="rId13" Type="http://schemas.openxmlformats.org/officeDocument/2006/relationships/image" Target="../media/image67.png"/><Relationship Id="rId3" Type="http://schemas.openxmlformats.org/officeDocument/2006/relationships/slideLayout" Target="../slideLayouts/slideLayout2.xml"/><Relationship Id="rId7" Type="http://schemas.openxmlformats.org/officeDocument/2006/relationships/image" Target="../media/image98.png"/><Relationship Id="rId12" Type="http://schemas.openxmlformats.org/officeDocument/2006/relationships/image" Target="file:///E:\DeReflection\Presentation\siggraph\colorWheel.png" TargetMode="External"/><Relationship Id="rId2" Type="http://schemas.openxmlformats.org/officeDocument/2006/relationships/video" Target="file:////Users/xiejiaming/Desktop/presentationObstructionFree/dorm_edgemask.mp4" TargetMode="External"/><Relationship Id="rId1" Type="http://schemas.microsoft.com/office/2007/relationships/media" Target="file:////Users/xiejiaming/Desktop/presentationObstructionFree/dorm_edgemask.mp4" TargetMode="External"/><Relationship Id="rId6" Type="http://schemas.openxmlformats.org/officeDocument/2006/relationships/image" Target="file:///E:\DeReflection\Presentation\siggraph\dorm1_sflow1.png" TargetMode="External"/><Relationship Id="rId11" Type="http://schemas.openxmlformats.org/officeDocument/2006/relationships/image" Target="../media/image100.jpeg"/><Relationship Id="rId5" Type="http://schemas.openxmlformats.org/officeDocument/2006/relationships/image" Target="../media/image97.png"/><Relationship Id="rId10" Type="http://schemas.openxmlformats.org/officeDocument/2006/relationships/image" Target="file:///E:\DeReflection\Presentation\siggraph\dorm_im3.png" TargetMode="External"/><Relationship Id="rId4" Type="http://schemas.openxmlformats.org/officeDocument/2006/relationships/notesSlide" Target="../notesSlides/notesSlide25.xml"/><Relationship Id="rId9" Type="http://schemas.openxmlformats.org/officeDocument/2006/relationships/image" Target="../media/image99.png"/></Relationships>
</file>

<file path=ppt/slides/_rels/slide38.xml.rels><?xml version="1.0" encoding="UTF-8" standalone="yes"?>
<Relationships xmlns="http://schemas.openxmlformats.org/package/2006/relationships"><Relationship Id="rId8" Type="http://schemas.openxmlformats.org/officeDocument/2006/relationships/image" Target="file:///E:\DeReflection\Presentation\siggraph\dorm_init_flow.png" TargetMode="External"/><Relationship Id="rId13" Type="http://schemas.openxmlformats.org/officeDocument/2006/relationships/image" Target="file:///E:\DeReflection\Presentation\siggraph\dorm_init_bg.png" TargetMode="External"/><Relationship Id="rId3" Type="http://schemas.openxmlformats.org/officeDocument/2006/relationships/image" Target="../media/image99.png"/><Relationship Id="rId7" Type="http://schemas.openxmlformats.org/officeDocument/2006/relationships/image" Target="../media/image98.png"/><Relationship Id="rId12" Type="http://schemas.openxmlformats.org/officeDocument/2006/relationships/image" Target="file:///F:\DeReflection\Presentation\siggraph15_presentation\dorm_init_bg.p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file:///E:\DeReflection\Presentation\siggraph\colorWheel.png" TargetMode="External"/><Relationship Id="rId11" Type="http://schemas.openxmlformats.org/officeDocument/2006/relationships/image" Target="../media/image102.png"/><Relationship Id="rId5" Type="http://schemas.openxmlformats.org/officeDocument/2006/relationships/image" Target="../media/image100.jpeg"/><Relationship Id="rId10" Type="http://schemas.openxmlformats.org/officeDocument/2006/relationships/image" Target="file:///E:\DeReflection\Presentation\siggraph\dorm_init_rf.png" TargetMode="External"/><Relationship Id="rId4" Type="http://schemas.openxmlformats.org/officeDocument/2006/relationships/image" Target="file:///E:\DeReflection\Presentation\siggraph\dorm_im3.png" TargetMode="External"/><Relationship Id="rId9" Type="http://schemas.openxmlformats.org/officeDocument/2006/relationships/image" Target="../media/image101.png"/></Relationships>
</file>

<file path=ppt/slides/_rels/slide39.xml.rels><?xml version="1.0" encoding="UTF-8" standalone="yes"?>
<Relationships xmlns="http://schemas.openxmlformats.org/package/2006/relationships"><Relationship Id="rId8" Type="http://schemas.openxmlformats.org/officeDocument/2006/relationships/image" Target="file:///E:\DeReflection\Presentation\siggraph\dorm_bgfv1.png" TargetMode="External"/><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file:///E:\DeReflection\Presentation\siggraph\colorWheel.png" TargetMode="External"/><Relationship Id="rId5" Type="http://schemas.openxmlformats.org/officeDocument/2006/relationships/image" Target="../media/image100.jpeg"/><Relationship Id="rId10" Type="http://schemas.openxmlformats.org/officeDocument/2006/relationships/image" Target="file:///E:\DeReflection\Presentation\siggraph\dorm_rffv1.png" TargetMode="External"/><Relationship Id="rId4" Type="http://schemas.openxmlformats.org/officeDocument/2006/relationships/image" Target="file:///E:\DeReflection\Presentation\siggraph\dorm_im3.png" TargetMode="External"/><Relationship Id="rId9" Type="http://schemas.openxmlformats.org/officeDocument/2006/relationships/image" Target="../media/image104.png"/></Relationships>
</file>

<file path=ppt/slides/_rels/slide4.xml.rels><?xml version="1.0" encoding="UTF-8" standalone="yes"?>
<Relationships xmlns="http://schemas.openxmlformats.org/package/2006/relationships"><Relationship Id="rId8" Type="http://schemas.openxmlformats.org/officeDocument/2006/relationships/image" Target="file:///F:\DeReflection\Presentation\siggraph\zoo_im3_ps.png" TargetMode="Externa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file:///F:\DeReflection\Presentation\siggraph\zoo_im3_marks.png" TargetMode="External"/><Relationship Id="rId5" Type="http://schemas.openxmlformats.org/officeDocument/2006/relationships/image" Target="../media/image6.jpeg"/><Relationship Id="rId4" Type="http://schemas.openxmlformats.org/officeDocument/2006/relationships/image" Target="file:///E:\DeReflection\Presentation\siggraph\zoo_im3.png" TargetMode="Externa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media" Target="file:////Users/xiejiaming/Desktop/presentationObstructionFree/dorm_init_bgv.mp4" TargetMode="External"/><Relationship Id="rId7" Type="http://schemas.openxmlformats.org/officeDocument/2006/relationships/image" Target="../media/image105.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28.xml"/><Relationship Id="rId5" Type="http://schemas.openxmlformats.org/officeDocument/2006/relationships/slideLayout" Target="../slideLayouts/slideLayout2.xml"/><Relationship Id="rId10" Type="http://schemas.openxmlformats.org/officeDocument/2006/relationships/image" Target="file:///E:\DeReflection\Presentation\siggraph\dorm_bg_init.bmp" TargetMode="External"/><Relationship Id="rId4" Type="http://schemas.openxmlformats.org/officeDocument/2006/relationships/video" Target="file:////Users/xiejiaming/Desktop/presentationObstructionFree/dorm_init_bgv.mp4" TargetMode="External"/><Relationship Id="rId9" Type="http://schemas.openxmlformats.org/officeDocument/2006/relationships/image" Target="../media/image107.png"/></Relationships>
</file>

<file path=ppt/slides/_rels/slide41.xml.rels><?xml version="1.0" encoding="UTF-8" standalone="yes"?>
<Relationships xmlns="http://schemas.openxmlformats.org/package/2006/relationships"><Relationship Id="rId8" Type="http://schemas.openxmlformats.org/officeDocument/2006/relationships/image" Target="../media/image107.png"/><Relationship Id="rId3" Type="http://schemas.microsoft.com/office/2007/relationships/media" Target="file:////Users/xiejiaming/Desktop/presentationObstructionFree/dorm_init_rfv.mp4" TargetMode="External"/><Relationship Id="rId7" Type="http://schemas.openxmlformats.org/officeDocument/2006/relationships/image" Target="../media/image108.png"/><Relationship Id="rId12" Type="http://schemas.openxmlformats.org/officeDocument/2006/relationships/image" Target="../media/image110.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29.xml"/><Relationship Id="rId11" Type="http://schemas.openxmlformats.org/officeDocument/2006/relationships/image" Target="file:///E:\DeReflection\Presentation\siggraph\dorm_rf_init.bmp" TargetMode="External"/><Relationship Id="rId5" Type="http://schemas.openxmlformats.org/officeDocument/2006/relationships/slideLayout" Target="../slideLayouts/slideLayout2.xml"/><Relationship Id="rId10" Type="http://schemas.openxmlformats.org/officeDocument/2006/relationships/image" Target="../media/image109.png"/><Relationship Id="rId4" Type="http://schemas.openxmlformats.org/officeDocument/2006/relationships/video" Target="file:////Users/xiejiaming/Desktop/presentationObstructionFree/dorm_init_rfv.mp4" TargetMode="External"/><Relationship Id="rId9" Type="http://schemas.openxmlformats.org/officeDocument/2006/relationships/image" Target="file:///E:\DeReflection\Presentation\siggraph\dorm_bg_init.bmp"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file:///E:\DeReflection\Presentation\siggraph\dorm_bg3.png" TargetMode="External"/><Relationship Id="rId3" Type="http://schemas.openxmlformats.org/officeDocument/2006/relationships/image" Target="../media/image1080.png"/><Relationship Id="rId7" Type="http://schemas.openxmlformats.org/officeDocument/2006/relationships/image" Target="file:///E:\DeReflection\Presentation\siggraph\dorm_rffv1.png" TargetMode="External"/><Relationship Id="rId12"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120.png"/><Relationship Id="rId5" Type="http://schemas.openxmlformats.org/officeDocument/2006/relationships/image" Target="../media/image1100.png"/><Relationship Id="rId15" Type="http://schemas.openxmlformats.org/officeDocument/2006/relationships/image" Target="file:///E:\DeReflection\Presentation\siggraph\dorm_rf3.png" TargetMode="External"/><Relationship Id="rId10" Type="http://schemas.openxmlformats.org/officeDocument/2006/relationships/image" Target="../media/image1110.png"/><Relationship Id="rId4" Type="http://schemas.openxmlformats.org/officeDocument/2006/relationships/image" Target="../media/image1090.png"/><Relationship Id="rId9" Type="http://schemas.openxmlformats.org/officeDocument/2006/relationships/image" Target="file:///E:\DeReflection\Presentation\siggraph\dorm_bgfv1.png" TargetMode="External"/><Relationship Id="rId14" Type="http://schemas.openxmlformats.org/officeDocument/2006/relationships/image" Target="../media/image113.png"/></Relationships>
</file>

<file path=ppt/slides/_rels/slide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15.png"/><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video" Target="file:////Users/xiejiaming/Desktop/presentationObstructionFree/bus_station1_fullseq.mp4" TargetMode="External"/><Relationship Id="rId13" Type="http://schemas.openxmlformats.org/officeDocument/2006/relationships/image" Target="../media/image118.png"/><Relationship Id="rId3" Type="http://schemas.microsoft.com/office/2007/relationships/media" Target="file:////Users/xiejiaming/Desktop/presentationObstructionFree/bus_station1_switch.mp4" TargetMode="External"/><Relationship Id="rId7" Type="http://schemas.microsoft.com/office/2007/relationships/media" Target="file:////Users/xiejiaming/Desktop/presentationObstructionFree/bus_station1_fullseq.mp4" TargetMode="External"/><Relationship Id="rId12" Type="http://schemas.openxmlformats.org/officeDocument/2006/relationships/image" Target="file:///F:\DeReflection\Presentation\siggraph\bus_station1_bg.png" TargetMode="External"/><Relationship Id="rId17" Type="http://schemas.openxmlformats.org/officeDocument/2006/relationships/image" Target="../media/image121.png"/><Relationship Id="rId2" Type="http://schemas.openxmlformats.org/officeDocument/2006/relationships/video" Target="../media/media13.mp4"/><Relationship Id="rId16" Type="http://schemas.openxmlformats.org/officeDocument/2006/relationships/image" Target="../media/image120.png"/><Relationship Id="rId1" Type="http://schemas.microsoft.com/office/2007/relationships/media" Target="../media/media13.mp4"/><Relationship Id="rId6" Type="http://schemas.openxmlformats.org/officeDocument/2006/relationships/video" Target="file:////Users/xiejiaming/Desktop/presentationObstructionFree/bus_station1_input.mp4" TargetMode="External"/><Relationship Id="rId11" Type="http://schemas.openxmlformats.org/officeDocument/2006/relationships/image" Target="../media/image117.png"/><Relationship Id="rId5" Type="http://schemas.microsoft.com/office/2007/relationships/media" Target="file:////Users/xiejiaming/Desktop/presentationObstructionFree/bus_station1_input.mp4" TargetMode="External"/><Relationship Id="rId15" Type="http://schemas.openxmlformats.org/officeDocument/2006/relationships/image" Target="../media/image119.png"/><Relationship Id="rId10" Type="http://schemas.openxmlformats.org/officeDocument/2006/relationships/image" Target="../media/image116.png"/><Relationship Id="rId4" Type="http://schemas.openxmlformats.org/officeDocument/2006/relationships/video" Target="file:////Users/xiejiaming/Desktop/presentationObstructionFree/bus_station1_switch.mp4" TargetMode="External"/><Relationship Id="rId9" Type="http://schemas.openxmlformats.org/officeDocument/2006/relationships/slideLayout" Target="../slideLayouts/slideLayout2.xml"/><Relationship Id="rId14" Type="http://schemas.openxmlformats.org/officeDocument/2006/relationships/image" Target="file:///F:\DeReflection\Presentation\siggraph\bus_station1_input.pn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file:///F:\DeReflection\Presentation\siggraph15_presentation\bus_station1_origBright.png" TargetMode="External"/><Relationship Id="rId7" Type="http://schemas.openxmlformats.org/officeDocument/2006/relationships/image" Target="file:///F:\DeReflection\Presentation\siggraph\bus_station1_rf.png" TargetMode="External"/><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file:///F:\DeReflection\Presentation\siggraph\bus_station1_input.png" TargetMode="Externa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8" Type="http://schemas.openxmlformats.org/officeDocument/2006/relationships/image" Target="file:///F:\DeReflection\Presentation\siggraph\gallery_input.png" TargetMode="External"/><Relationship Id="rId3" Type="http://schemas.openxmlformats.org/officeDocument/2006/relationships/slideLayout" Target="../slideLayouts/slideLayout2.xml"/><Relationship Id="rId7" Type="http://schemas.openxmlformats.org/officeDocument/2006/relationships/image" Target="../media/image126.png"/><Relationship Id="rId2" Type="http://schemas.openxmlformats.org/officeDocument/2006/relationships/video" Target="file:////Users/xiejiaming/Desktop/presentationObstructionFree/gallery_input.mp4" TargetMode="External"/><Relationship Id="rId1" Type="http://schemas.microsoft.com/office/2007/relationships/media" Target="file:////Users/xiejiaming/Desktop/presentationObstructionFree/gallery_input.mp4" TargetMode="External"/><Relationship Id="rId6" Type="http://schemas.openxmlformats.org/officeDocument/2006/relationships/image" Target="file:///F:\DeReflection\Presentation\siggraph\gallery_bg.png" TargetMode="External"/><Relationship Id="rId5" Type="http://schemas.openxmlformats.org/officeDocument/2006/relationships/image" Target="../media/image125.png"/><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microsoft.com/office/2007/relationships/media" Target="../media/media17.mp4"/><Relationship Id="rId7" Type="http://schemas.openxmlformats.org/officeDocument/2006/relationships/image" Target="../media/image129.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video" Target="../media/media17.mp4"/></Relationships>
</file>

<file path=ppt/slides/_rels/slide52.xml.rels><?xml version="1.0" encoding="UTF-8" standalone="yes"?>
<Relationships xmlns="http://schemas.openxmlformats.org/package/2006/relationships"><Relationship Id="rId8" Type="http://schemas.openxmlformats.org/officeDocument/2006/relationships/image" Target="file:///F:\DeReflection\Presentation\siggraph\night3_input.png" TargetMode="External"/><Relationship Id="rId13" Type="http://schemas.openxmlformats.org/officeDocument/2006/relationships/image" Target="../media/image136.png"/><Relationship Id="rId3" Type="http://schemas.openxmlformats.org/officeDocument/2006/relationships/image" Target="../media/image130.jpeg"/><Relationship Id="rId7" Type="http://schemas.openxmlformats.org/officeDocument/2006/relationships/image" Target="../media/image132.jpeg"/><Relationship Id="rId12" Type="http://schemas.openxmlformats.org/officeDocument/2006/relationships/image" Target="../media/image13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file:///F:\DeReflection\Presentation\siggraph\night3_Guo_rf.png" TargetMode="External"/><Relationship Id="rId11" Type="http://schemas.openxmlformats.org/officeDocument/2006/relationships/image" Target="../media/image134.png"/><Relationship Id="rId5" Type="http://schemas.openxmlformats.org/officeDocument/2006/relationships/image" Target="../media/image131.jpeg"/><Relationship Id="rId10" Type="http://schemas.openxmlformats.org/officeDocument/2006/relationships/image" Target="file:///F:\DeReflection\Presentation\siggraph\night3_rf.png" TargetMode="External"/><Relationship Id="rId4" Type="http://schemas.openxmlformats.org/officeDocument/2006/relationships/image" Target="file:///F:\DeReflection\Presentation\siggraph\night3_Li_rf.bmp" TargetMode="External"/><Relationship Id="rId9" Type="http://schemas.openxmlformats.org/officeDocument/2006/relationships/image" Target="../media/image133.jpe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34.xml"/><Relationship Id="rId13" Type="http://schemas.openxmlformats.org/officeDocument/2006/relationships/image" Target="../media/image141.png"/><Relationship Id="rId3" Type="http://schemas.microsoft.com/office/2007/relationships/media" Target="file:///C:\Users\Tianfan\Dropbox\Research\siggraph2015\siggraph15_presentation\lab3_bg.mp4" TargetMode="External"/><Relationship Id="rId7" Type="http://schemas.openxmlformats.org/officeDocument/2006/relationships/slideLayout" Target="../slideLayouts/slideLayout2.xml"/><Relationship Id="rId12" Type="http://schemas.openxmlformats.org/officeDocument/2006/relationships/image" Target="../media/image140.png"/><Relationship Id="rId2" Type="http://schemas.openxmlformats.org/officeDocument/2006/relationships/video" Target="file:///C:\Users\Tianfan\Dropbox\Research\siggraph2015\siggraph15_presentation\lab3_rf.mp4" TargetMode="External"/><Relationship Id="rId1" Type="http://schemas.microsoft.com/office/2007/relationships/media" Target="file:///C:\Users\Tianfan\Dropbox\Research\siggraph2015\siggraph15_presentation\lab3_rf.mp4" TargetMode="External"/><Relationship Id="rId6" Type="http://schemas.openxmlformats.org/officeDocument/2006/relationships/video" Target="file:///C:\Users\Tianfan\Dropbox\Research\siggraph2015\siggraph15_presentation\lab3_input.mp4" TargetMode="External"/><Relationship Id="rId11" Type="http://schemas.openxmlformats.org/officeDocument/2006/relationships/image" Target="../media/image139.png"/><Relationship Id="rId5" Type="http://schemas.microsoft.com/office/2007/relationships/media" Target="file:///C:\Users\Tianfan\Dropbox\Research\siggraph2015\siggraph15_presentation\lab3_input.mp4" TargetMode="External"/><Relationship Id="rId10" Type="http://schemas.openxmlformats.org/officeDocument/2006/relationships/image" Target="../media/image138.png"/><Relationship Id="rId4" Type="http://schemas.openxmlformats.org/officeDocument/2006/relationships/video" Target="file:///C:\Users\Tianfan\Dropbox\Research\siggraph2015\siggraph15_presentation\lab3_bg.mp4" TargetMode="External"/><Relationship Id="rId9" Type="http://schemas.openxmlformats.org/officeDocument/2006/relationships/image" Target="../media/image137.png"/><Relationship Id="rId14" Type="http://schemas.openxmlformats.org/officeDocument/2006/relationships/image" Target="../media/image142.png"/></Relationships>
</file>

<file path=ppt/slides/_rels/slide54.xml.rels><?xml version="1.0" encoding="UTF-8" standalone="yes"?>
<Relationships xmlns="http://schemas.openxmlformats.org/package/2006/relationships"><Relationship Id="rId8" Type="http://schemas.openxmlformats.org/officeDocument/2006/relationships/image" Target="../media/image146.jpeg"/><Relationship Id="rId13" Type="http://schemas.openxmlformats.org/officeDocument/2006/relationships/image" Target="file:///F:\DeReflection\Presentation\siggraph\lab3_Li_rf.png" TargetMode="External"/><Relationship Id="rId3" Type="http://schemas.openxmlformats.org/officeDocument/2006/relationships/image" Target="file:///E:\Project\DeReflection\Presentation\siggraph\toy_bgGT.jpg" TargetMode="External"/><Relationship Id="rId7" Type="http://schemas.openxmlformats.org/officeDocument/2006/relationships/image" Target="file:///E:\Project\DeReflection\Presentation\siggraph\toy_bg.png" TargetMode="External"/><Relationship Id="rId12" Type="http://schemas.openxmlformats.org/officeDocument/2006/relationships/image" Target="../media/image148.png"/><Relationship Id="rId17" Type="http://schemas.openxmlformats.org/officeDocument/2006/relationships/image" Target="file:///F:\DeReflection\Presentation\siggraph\lab3_SID_rf.bmp" TargetMode="External"/><Relationship Id="rId2" Type="http://schemas.openxmlformats.org/officeDocument/2006/relationships/image" Target="../media/image143.jpeg"/><Relationship Id="rId16"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45.jpeg"/><Relationship Id="rId11" Type="http://schemas.openxmlformats.org/officeDocument/2006/relationships/image" Target="file:///F:\DeReflection\Presentation\siggraph\lab3_Li_bg.png" TargetMode="External"/><Relationship Id="rId5" Type="http://schemas.openxmlformats.org/officeDocument/2006/relationships/image" Target="file:///E:\Project\DeReflection\Presentation\siggraph\toy_rfGT.jpg" TargetMode="External"/><Relationship Id="rId15" Type="http://schemas.openxmlformats.org/officeDocument/2006/relationships/image" Target="file:///F:\DeReflection\Presentation\siggraph\lab3_SID_bg.bmp" TargetMode="External"/><Relationship Id="rId10" Type="http://schemas.openxmlformats.org/officeDocument/2006/relationships/image" Target="../media/image147.png"/><Relationship Id="rId4" Type="http://schemas.openxmlformats.org/officeDocument/2006/relationships/image" Target="../media/image144.jpeg"/><Relationship Id="rId9" Type="http://schemas.openxmlformats.org/officeDocument/2006/relationships/image" Target="file:///E:\Project\DeReflection\Presentation\siggraph\toy_rf.png" TargetMode="External"/><Relationship Id="rId14" Type="http://schemas.openxmlformats.org/officeDocument/2006/relationships/image" Target="../media/image149.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151.png"/><Relationship Id="rId4"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36.xml"/><Relationship Id="rId13" Type="http://schemas.openxmlformats.org/officeDocument/2006/relationships/image" Target="../media/image67.png"/><Relationship Id="rId3" Type="http://schemas.microsoft.com/office/2007/relationships/media" Target="file:///C:\Users\Tianfan\Dropbox\Research\siggraph2015\siggraph15_presentation\fence_capturing.mov" TargetMode="External"/><Relationship Id="rId7" Type="http://schemas.openxmlformats.org/officeDocument/2006/relationships/slideLayout" Target="../slideLayouts/slideLayout2.xml"/><Relationship Id="rId12" Type="http://schemas.openxmlformats.org/officeDocument/2006/relationships/image" Target="file:///E:\DeReflection\Presentation\siggraph\dorm1_scflow1.png" TargetMode="External"/><Relationship Id="rId2" Type="http://schemas.openxmlformats.org/officeDocument/2006/relationships/video" Target="file:///C:\siggraph15_presentation\dorm_capturing2.MOV" TargetMode="External"/><Relationship Id="rId1" Type="http://schemas.microsoft.com/office/2007/relationships/media" Target="file:///C:\siggraph15_presentation\dorm_capturing2.MOV" TargetMode="External"/><Relationship Id="rId6" Type="http://schemas.openxmlformats.org/officeDocument/2006/relationships/video" Target="file:///C:\Users\Tianfan\Dropbox\Research\siggraph2015\siggraph15_presentation\dorm_edgemask.mp4" TargetMode="External"/><Relationship Id="rId11" Type="http://schemas.openxmlformats.org/officeDocument/2006/relationships/image" Target="../media/image98.png"/><Relationship Id="rId5" Type="http://schemas.microsoft.com/office/2007/relationships/media" Target="file:///C:\Users\Tianfan\Dropbox\Research\siggraph2015\siggraph15_presentation\dorm_edgemask.mp4" TargetMode="External"/><Relationship Id="rId10" Type="http://schemas.openxmlformats.org/officeDocument/2006/relationships/image" Target="../media/image153.png"/><Relationship Id="rId4" Type="http://schemas.openxmlformats.org/officeDocument/2006/relationships/video" Target="file:///C:\Users\Tianfan\Dropbox\Research\siggraph2015\siggraph15_presentation\fence_capturing.mov" TargetMode="External"/><Relationship Id="rId9" Type="http://schemas.openxmlformats.org/officeDocument/2006/relationships/image" Target="../media/image1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file:///F:\DeReflection\Presentation\siggraph\apples_t_patch_gmm.png" TargetMode="External"/><Relationship Id="rId5" Type="http://schemas.openxmlformats.org/officeDocument/2006/relationships/image" Target="../media/image14.png"/><Relationship Id="rId4" Type="http://schemas.openxmlformats.org/officeDocument/2006/relationships/image" Target="file:///F:\DeReflection\Presentation\siggraph\apples_i.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200" dirty="0"/>
              <a:t>A Computational Approach </a:t>
            </a:r>
            <a:br>
              <a:rPr lang="en-US" altLang="zh-CN" sz="3200" dirty="0"/>
            </a:br>
            <a:r>
              <a:rPr lang="en-US" altLang="zh-CN" sz="3200" dirty="0"/>
              <a:t>for Obstruction-Free Photography</a:t>
            </a:r>
            <a:endParaRPr lang="zh-CN" altLang="en-US" sz="3200" dirty="0"/>
          </a:p>
        </p:txBody>
      </p:sp>
      <p:sp>
        <p:nvSpPr>
          <p:cNvPr id="3" name="副标题 2"/>
          <p:cNvSpPr>
            <a:spLocks noGrp="1"/>
          </p:cNvSpPr>
          <p:nvPr>
            <p:ph type="subTitle" idx="1"/>
          </p:nvPr>
        </p:nvSpPr>
        <p:spPr>
          <a:xfrm>
            <a:off x="1143000" y="4770283"/>
            <a:ext cx="6858000" cy="1247058"/>
          </a:xfrm>
        </p:spPr>
        <p:txBody>
          <a:bodyPr>
            <a:normAutofit/>
          </a:bodyPr>
          <a:lstStyle/>
          <a:p>
            <a:r>
              <a:rPr lang="en-US" altLang="zh-CN" sz="1600"/>
              <a:t>ACM</a:t>
            </a:r>
            <a:r>
              <a:rPr lang="zh-CN" altLang="en-US" sz="1600"/>
              <a:t> </a:t>
            </a:r>
            <a:r>
              <a:rPr lang="en-US" altLang="zh-CN" sz="1600" dirty="0"/>
              <a:t>Transaction</a:t>
            </a:r>
            <a:r>
              <a:rPr lang="zh-CN" altLang="en-US" sz="1600" dirty="0"/>
              <a:t> </a:t>
            </a:r>
            <a:r>
              <a:rPr lang="en-US" altLang="zh-CN" sz="1600" dirty="0"/>
              <a:t>on</a:t>
            </a:r>
            <a:r>
              <a:rPr lang="zh-CN" altLang="en-US" sz="1600" dirty="0"/>
              <a:t> </a:t>
            </a:r>
            <a:r>
              <a:rPr lang="en-US" altLang="zh-CN" sz="1600" dirty="0"/>
              <a:t>Graphics</a:t>
            </a:r>
          </a:p>
          <a:p>
            <a:endParaRPr lang="en-US" altLang="zh-CN" sz="1600" dirty="0"/>
          </a:p>
          <a:p>
            <a:r>
              <a:rPr lang="zh-CN" altLang="en-US" sz="1600" dirty="0"/>
              <a:t>汇报人：谢佳铭 </a:t>
            </a:r>
            <a:r>
              <a:rPr lang="en-US" altLang="zh-CN" sz="1600" dirty="0"/>
              <a:t>18210240220</a:t>
            </a:r>
            <a:endParaRPr lang="zh-CN" altLang="en-US" sz="1600" dirty="0"/>
          </a:p>
        </p:txBody>
      </p:sp>
    </p:spTree>
    <p:extLst>
      <p:ext uri="{BB962C8B-B14F-4D97-AF65-F5344CB8AC3E}">
        <p14:creationId xmlns:p14="http://schemas.microsoft.com/office/powerpoint/2010/main" val="3485484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6C8842-3FD1-904D-8F42-CC21933DD069}"/>
              </a:ext>
            </a:extLst>
          </p:cNvPr>
          <p:cNvSpPr txBox="1"/>
          <p:nvPr/>
        </p:nvSpPr>
        <p:spPr>
          <a:xfrm>
            <a:off x="626166" y="506896"/>
            <a:ext cx="7096539" cy="1446550"/>
          </a:xfrm>
          <a:prstGeom prst="rect">
            <a:avLst/>
          </a:prstGeom>
          <a:noFill/>
        </p:spPr>
        <p:txBody>
          <a:bodyPr wrap="square" rtlCol="0">
            <a:spAutoFit/>
          </a:bodyPr>
          <a:lstStyle/>
          <a:p>
            <a:r>
              <a:rPr kumimoji="1" lang="en-US" altLang="zh-CN" sz="4400" dirty="0"/>
              <a:t>Polarized filter-not applicable to mobile devices</a:t>
            </a:r>
            <a:endParaRPr kumimoji="1" lang="zh-CN" altLang="en-US" sz="4400" dirty="0"/>
          </a:p>
        </p:txBody>
      </p:sp>
      <p:cxnSp>
        <p:nvCxnSpPr>
          <p:cNvPr id="9" name="Straight Arrow Connector 15">
            <a:extLst>
              <a:ext uri="{FF2B5EF4-FFF2-40B4-BE49-F238E27FC236}">
                <a16:creationId xmlns:a16="http://schemas.microsoft.com/office/drawing/2014/main" id="{0E3BAF7A-9889-DF4E-A6A7-CE0E626E5039}"/>
              </a:ext>
            </a:extLst>
          </p:cNvPr>
          <p:cNvCxnSpPr>
            <a:cxnSpLocks/>
          </p:cNvCxnSpPr>
          <p:nvPr/>
        </p:nvCxnSpPr>
        <p:spPr>
          <a:xfrm flipV="1">
            <a:off x="4440803" y="3958053"/>
            <a:ext cx="262394" cy="2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11">
            <a:extLst>
              <a:ext uri="{FF2B5EF4-FFF2-40B4-BE49-F238E27FC236}">
                <a16:creationId xmlns:a16="http://schemas.microsoft.com/office/drawing/2014/main" id="{C304C19F-CE1D-5840-A2FF-812CD9D88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929" y="3014110"/>
            <a:ext cx="1887885" cy="1887885"/>
          </a:xfrm>
          <a:prstGeom prst="rect">
            <a:avLst/>
          </a:prstGeom>
        </p:spPr>
      </p:pic>
      <p:pic>
        <p:nvPicPr>
          <p:cNvPr id="12" name="Picture 4">
            <a:extLst>
              <a:ext uri="{FF2B5EF4-FFF2-40B4-BE49-F238E27FC236}">
                <a16:creationId xmlns:a16="http://schemas.microsoft.com/office/drawing/2014/main" id="{A4A97DF5-7F86-E14B-9996-B34244434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141" y="1834617"/>
            <a:ext cx="1784798" cy="1784798"/>
          </a:xfrm>
          <a:prstGeom prst="rect">
            <a:avLst/>
          </a:prstGeom>
        </p:spPr>
      </p:pic>
      <p:pic>
        <p:nvPicPr>
          <p:cNvPr id="13" name="Picture 12">
            <a:extLst>
              <a:ext uri="{FF2B5EF4-FFF2-40B4-BE49-F238E27FC236}">
                <a16:creationId xmlns:a16="http://schemas.microsoft.com/office/drawing/2014/main" id="{C93B074E-C95D-7443-8760-2C176F2AE3CB}"/>
              </a:ext>
            </a:extLst>
          </p:cNvPr>
          <p:cNvPicPr>
            <a:picLocks noChangeAspect="1"/>
          </p:cNvPicPr>
          <p:nvPr/>
        </p:nvPicPr>
        <p:blipFill>
          <a:blip r:embed="rId5"/>
          <a:stretch>
            <a:fillRect/>
          </a:stretch>
        </p:blipFill>
        <p:spPr>
          <a:xfrm>
            <a:off x="788761" y="3811733"/>
            <a:ext cx="1355558" cy="2539371"/>
          </a:xfrm>
          <a:prstGeom prst="rect">
            <a:avLst/>
          </a:prstGeom>
        </p:spPr>
      </p:pic>
      <p:pic>
        <p:nvPicPr>
          <p:cNvPr id="14" name="Picture 13">
            <a:extLst>
              <a:ext uri="{FF2B5EF4-FFF2-40B4-BE49-F238E27FC236}">
                <a16:creationId xmlns:a16="http://schemas.microsoft.com/office/drawing/2014/main" id="{3CA9323E-B493-7342-8FE6-0583604BB858}"/>
              </a:ext>
            </a:extLst>
          </p:cNvPr>
          <p:cNvPicPr>
            <a:picLocks noChangeAspect="1"/>
          </p:cNvPicPr>
          <p:nvPr/>
        </p:nvPicPr>
        <p:blipFill rotWithShape="1">
          <a:blip r:embed="rId6"/>
          <a:srcRect t="-1" r="1164" b="1316"/>
          <a:stretch/>
        </p:blipFill>
        <p:spPr>
          <a:xfrm>
            <a:off x="6785061" y="3015682"/>
            <a:ext cx="1901613" cy="1887885"/>
          </a:xfrm>
          <a:prstGeom prst="rect">
            <a:avLst/>
          </a:prstGeom>
        </p:spPr>
      </p:pic>
      <p:pic>
        <p:nvPicPr>
          <p:cNvPr id="16" name="Picture 7">
            <a:extLst>
              <a:ext uri="{FF2B5EF4-FFF2-40B4-BE49-F238E27FC236}">
                <a16:creationId xmlns:a16="http://schemas.microsoft.com/office/drawing/2014/main" id="{60E184F5-866D-E041-A2A3-C32F73C28D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3824" y="3014111"/>
            <a:ext cx="1890247" cy="1890247"/>
          </a:xfrm>
          <a:prstGeom prst="rect">
            <a:avLst/>
          </a:prstGeom>
        </p:spPr>
      </p:pic>
      <p:sp>
        <p:nvSpPr>
          <p:cNvPr id="23" name="文本框 22">
            <a:extLst>
              <a:ext uri="{FF2B5EF4-FFF2-40B4-BE49-F238E27FC236}">
                <a16:creationId xmlns:a16="http://schemas.microsoft.com/office/drawing/2014/main" id="{3F6977EB-105A-AE44-BE8B-3E9B07E0B966}"/>
              </a:ext>
            </a:extLst>
          </p:cNvPr>
          <p:cNvSpPr txBox="1"/>
          <p:nvPr/>
        </p:nvSpPr>
        <p:spPr>
          <a:xfrm>
            <a:off x="2620453" y="4944274"/>
            <a:ext cx="1636987" cy="369332"/>
          </a:xfrm>
          <a:prstGeom prst="rect">
            <a:avLst/>
          </a:prstGeom>
          <a:noFill/>
        </p:spPr>
        <p:txBody>
          <a:bodyPr wrap="none" rtlCol="0">
            <a:spAutoFit/>
          </a:bodyPr>
          <a:lstStyle/>
          <a:p>
            <a:r>
              <a:rPr kumimoji="1" lang="en-US" altLang="zh-CN" dirty="0"/>
              <a:t>Input sequence</a:t>
            </a:r>
            <a:endParaRPr kumimoji="1" lang="zh-CN" altLang="en-US" dirty="0"/>
          </a:p>
        </p:txBody>
      </p:sp>
      <p:sp>
        <p:nvSpPr>
          <p:cNvPr id="24" name="文本框 23">
            <a:extLst>
              <a:ext uri="{FF2B5EF4-FFF2-40B4-BE49-F238E27FC236}">
                <a16:creationId xmlns:a16="http://schemas.microsoft.com/office/drawing/2014/main" id="{0873E427-5101-B046-A6A9-7DE5AAD4B230}"/>
              </a:ext>
            </a:extLst>
          </p:cNvPr>
          <p:cNvSpPr txBox="1"/>
          <p:nvPr/>
        </p:nvSpPr>
        <p:spPr>
          <a:xfrm>
            <a:off x="5138530" y="4944274"/>
            <a:ext cx="1291829" cy="369332"/>
          </a:xfrm>
          <a:prstGeom prst="rect">
            <a:avLst/>
          </a:prstGeom>
          <a:noFill/>
        </p:spPr>
        <p:txBody>
          <a:bodyPr wrap="none" rtlCol="0">
            <a:spAutoFit/>
          </a:bodyPr>
          <a:lstStyle/>
          <a:p>
            <a:r>
              <a:rPr kumimoji="1" lang="en-US" altLang="zh-CN" dirty="0"/>
              <a:t>background</a:t>
            </a:r>
            <a:endParaRPr kumimoji="1" lang="zh-CN" altLang="en-US" dirty="0"/>
          </a:p>
        </p:txBody>
      </p:sp>
      <p:sp>
        <p:nvSpPr>
          <p:cNvPr id="25" name="文本框 24">
            <a:extLst>
              <a:ext uri="{FF2B5EF4-FFF2-40B4-BE49-F238E27FC236}">
                <a16:creationId xmlns:a16="http://schemas.microsoft.com/office/drawing/2014/main" id="{1781AA6C-917F-A449-B6A4-D4596E853D56}"/>
              </a:ext>
            </a:extLst>
          </p:cNvPr>
          <p:cNvSpPr txBox="1"/>
          <p:nvPr/>
        </p:nvSpPr>
        <p:spPr>
          <a:xfrm>
            <a:off x="7311449" y="4944623"/>
            <a:ext cx="1085297" cy="369332"/>
          </a:xfrm>
          <a:prstGeom prst="rect">
            <a:avLst/>
          </a:prstGeom>
          <a:noFill/>
        </p:spPr>
        <p:txBody>
          <a:bodyPr wrap="none" rtlCol="0">
            <a:spAutoFit/>
          </a:bodyPr>
          <a:lstStyle/>
          <a:p>
            <a:r>
              <a:rPr kumimoji="1" lang="en-US" altLang="zh-CN" dirty="0"/>
              <a:t>reflection</a:t>
            </a:r>
            <a:endParaRPr kumimoji="1" lang="zh-CN" altLang="en-US" dirty="0"/>
          </a:p>
        </p:txBody>
      </p:sp>
    </p:spTree>
    <p:extLst>
      <p:ext uri="{BB962C8B-B14F-4D97-AF65-F5344CB8AC3E}">
        <p14:creationId xmlns:p14="http://schemas.microsoft.com/office/powerpoint/2010/main" val="262868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FE5446-9DF0-A04F-AB65-94D95D0020DD}"/>
              </a:ext>
            </a:extLst>
          </p:cNvPr>
          <p:cNvSpPr txBox="1"/>
          <p:nvPr/>
        </p:nvSpPr>
        <p:spPr>
          <a:xfrm>
            <a:off x="457200" y="563526"/>
            <a:ext cx="7737888" cy="769441"/>
          </a:xfrm>
          <a:prstGeom prst="rect">
            <a:avLst/>
          </a:prstGeom>
          <a:noFill/>
        </p:spPr>
        <p:txBody>
          <a:bodyPr wrap="none" rtlCol="0">
            <a:spAutoFit/>
          </a:bodyPr>
          <a:lstStyle/>
          <a:p>
            <a:r>
              <a:rPr kumimoji="1" lang="en-US" altLang="zh-CN" sz="4400" dirty="0"/>
              <a:t>Motion-based reflection removal</a:t>
            </a:r>
            <a:endParaRPr kumimoji="1" lang="zh-CN" altLang="en-US" sz="4400" dirty="0"/>
          </a:p>
        </p:txBody>
      </p:sp>
      <p:pic>
        <p:nvPicPr>
          <p:cNvPr id="3" name="Picture 14">
            <a:extLst>
              <a:ext uri="{FF2B5EF4-FFF2-40B4-BE49-F238E27FC236}">
                <a16:creationId xmlns:a16="http://schemas.microsoft.com/office/drawing/2014/main" id="{4031B4B2-CF88-5847-854A-D41EDE8C2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5" y="1664559"/>
            <a:ext cx="2338912" cy="1764441"/>
          </a:xfrm>
          <a:prstGeom prst="rect">
            <a:avLst/>
          </a:prstGeom>
        </p:spPr>
      </p:pic>
      <p:pic>
        <p:nvPicPr>
          <p:cNvPr id="4" name="Picture 13">
            <a:extLst>
              <a:ext uri="{FF2B5EF4-FFF2-40B4-BE49-F238E27FC236}">
                <a16:creationId xmlns:a16="http://schemas.microsoft.com/office/drawing/2014/main" id="{CB39D386-6BBA-2649-81A8-6DE3DDB93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25" y="4055824"/>
            <a:ext cx="2352588" cy="1764441"/>
          </a:xfrm>
          <a:prstGeom prst="rect">
            <a:avLst/>
          </a:prstGeom>
        </p:spPr>
      </p:pic>
      <p:pic>
        <p:nvPicPr>
          <p:cNvPr id="5" name="Picture 12">
            <a:extLst>
              <a:ext uri="{FF2B5EF4-FFF2-40B4-BE49-F238E27FC236}">
                <a16:creationId xmlns:a16="http://schemas.microsoft.com/office/drawing/2014/main" id="{A48BE70D-CAD8-314F-9C7B-33DFC3203E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4554" y="1664559"/>
            <a:ext cx="2598405" cy="3908434"/>
          </a:xfrm>
          <a:prstGeom prst="rect">
            <a:avLst/>
          </a:prstGeom>
        </p:spPr>
      </p:pic>
      <p:sp>
        <p:nvSpPr>
          <p:cNvPr id="6" name="文本框 5">
            <a:extLst>
              <a:ext uri="{FF2B5EF4-FFF2-40B4-BE49-F238E27FC236}">
                <a16:creationId xmlns:a16="http://schemas.microsoft.com/office/drawing/2014/main" id="{CE0B3006-964F-6040-B9EF-FCCC95D9C670}"/>
              </a:ext>
            </a:extLst>
          </p:cNvPr>
          <p:cNvSpPr txBox="1"/>
          <p:nvPr/>
        </p:nvSpPr>
        <p:spPr>
          <a:xfrm>
            <a:off x="7423355" y="3913239"/>
            <a:ext cx="184731" cy="369332"/>
          </a:xfrm>
          <a:prstGeom prst="rect">
            <a:avLst/>
          </a:prstGeom>
          <a:noFill/>
        </p:spPr>
        <p:txBody>
          <a:bodyPr wrap="none" rtlCol="0">
            <a:spAutoFit/>
          </a:bodyPr>
          <a:lstStyle/>
          <a:p>
            <a:endParaRPr kumimoji="1" lang="zh-CN" altLang="en-US" dirty="0"/>
          </a:p>
        </p:txBody>
      </p:sp>
      <p:pic>
        <p:nvPicPr>
          <p:cNvPr id="7" name="Picture 11">
            <a:extLst>
              <a:ext uri="{FF2B5EF4-FFF2-40B4-BE49-F238E27FC236}">
                <a16:creationId xmlns:a16="http://schemas.microsoft.com/office/drawing/2014/main" id="{50A8BA0F-94E2-D948-A2F4-B07A384B90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1265" y="1664557"/>
            <a:ext cx="2535201" cy="3908435"/>
          </a:xfrm>
          <a:prstGeom prst="rect">
            <a:avLst/>
          </a:prstGeom>
        </p:spPr>
      </p:pic>
      <p:pic>
        <p:nvPicPr>
          <p:cNvPr id="8" name="图片 7">
            <a:extLst>
              <a:ext uri="{FF2B5EF4-FFF2-40B4-BE49-F238E27FC236}">
                <a16:creationId xmlns:a16="http://schemas.microsoft.com/office/drawing/2014/main" id="{2664ED54-B349-AA42-8682-FBBC13318375}"/>
              </a:ext>
            </a:extLst>
          </p:cNvPr>
          <p:cNvPicPr>
            <a:picLocks noChangeAspect="1"/>
          </p:cNvPicPr>
          <p:nvPr/>
        </p:nvPicPr>
        <p:blipFill>
          <a:blip r:embed="rId7"/>
          <a:stretch>
            <a:fillRect/>
          </a:stretch>
        </p:blipFill>
        <p:spPr>
          <a:xfrm>
            <a:off x="6954182" y="3429000"/>
            <a:ext cx="1307808" cy="904649"/>
          </a:xfrm>
          <a:prstGeom prst="rect">
            <a:avLst/>
          </a:prstGeom>
        </p:spPr>
      </p:pic>
      <p:sp>
        <p:nvSpPr>
          <p:cNvPr id="9" name="文本框 8">
            <a:extLst>
              <a:ext uri="{FF2B5EF4-FFF2-40B4-BE49-F238E27FC236}">
                <a16:creationId xmlns:a16="http://schemas.microsoft.com/office/drawing/2014/main" id="{92FD5A36-E9A6-B244-A211-C7F272B845C0}"/>
              </a:ext>
            </a:extLst>
          </p:cNvPr>
          <p:cNvSpPr txBox="1"/>
          <p:nvPr/>
        </p:nvSpPr>
        <p:spPr>
          <a:xfrm>
            <a:off x="1405293" y="1332967"/>
            <a:ext cx="679994" cy="369332"/>
          </a:xfrm>
          <a:prstGeom prst="rect">
            <a:avLst/>
          </a:prstGeom>
          <a:noFill/>
        </p:spPr>
        <p:txBody>
          <a:bodyPr wrap="none" rtlCol="0">
            <a:spAutoFit/>
          </a:bodyPr>
          <a:lstStyle/>
          <a:p>
            <a:r>
              <a:rPr kumimoji="1" lang="en-US" altLang="zh-CN" dirty="0"/>
              <a:t>input</a:t>
            </a:r>
            <a:endParaRPr kumimoji="1" lang="zh-CN" altLang="en-US" dirty="0"/>
          </a:p>
        </p:txBody>
      </p:sp>
      <p:sp>
        <p:nvSpPr>
          <p:cNvPr id="10" name="文本框 9">
            <a:extLst>
              <a:ext uri="{FF2B5EF4-FFF2-40B4-BE49-F238E27FC236}">
                <a16:creationId xmlns:a16="http://schemas.microsoft.com/office/drawing/2014/main" id="{0B80DE82-70B1-0F45-8D65-FE219BE65B3F}"/>
              </a:ext>
            </a:extLst>
          </p:cNvPr>
          <p:cNvSpPr txBox="1"/>
          <p:nvPr/>
        </p:nvSpPr>
        <p:spPr>
          <a:xfrm>
            <a:off x="1332357" y="3728573"/>
            <a:ext cx="825867" cy="369332"/>
          </a:xfrm>
          <a:prstGeom prst="rect">
            <a:avLst/>
          </a:prstGeom>
          <a:noFill/>
        </p:spPr>
        <p:txBody>
          <a:bodyPr wrap="none" rtlCol="0">
            <a:spAutoFit/>
          </a:bodyPr>
          <a:lstStyle/>
          <a:p>
            <a:r>
              <a:rPr kumimoji="1" lang="en-US" altLang="zh-CN" dirty="0"/>
              <a:t>output</a:t>
            </a:r>
            <a:endParaRPr kumimoji="1" lang="zh-CN" altLang="en-US" dirty="0"/>
          </a:p>
        </p:txBody>
      </p:sp>
      <p:sp>
        <p:nvSpPr>
          <p:cNvPr id="11" name="文本框 10">
            <a:extLst>
              <a:ext uri="{FF2B5EF4-FFF2-40B4-BE49-F238E27FC236}">
                <a16:creationId xmlns:a16="http://schemas.microsoft.com/office/drawing/2014/main" id="{F92BFA80-BACF-0F4A-AE3C-33FE6F56B091}"/>
              </a:ext>
            </a:extLst>
          </p:cNvPr>
          <p:cNvSpPr txBox="1"/>
          <p:nvPr/>
        </p:nvSpPr>
        <p:spPr>
          <a:xfrm>
            <a:off x="4001729" y="1285007"/>
            <a:ext cx="1636987" cy="369332"/>
          </a:xfrm>
          <a:prstGeom prst="rect">
            <a:avLst/>
          </a:prstGeom>
          <a:noFill/>
        </p:spPr>
        <p:txBody>
          <a:bodyPr wrap="none" rtlCol="0">
            <a:spAutoFit/>
          </a:bodyPr>
          <a:lstStyle/>
          <a:p>
            <a:r>
              <a:rPr kumimoji="1" lang="en-US" altLang="zh-CN" dirty="0"/>
              <a:t>Input</a:t>
            </a:r>
            <a:r>
              <a:rPr kumimoji="1" lang="zh-CN" altLang="en-US" dirty="0"/>
              <a:t> </a:t>
            </a:r>
            <a:r>
              <a:rPr kumimoji="1" lang="en-US" altLang="zh-CN" dirty="0"/>
              <a:t>sequence</a:t>
            </a:r>
            <a:endParaRPr kumimoji="1" lang="zh-CN" altLang="en-US" dirty="0"/>
          </a:p>
        </p:txBody>
      </p:sp>
      <p:sp>
        <p:nvSpPr>
          <p:cNvPr id="12" name="文本框 11">
            <a:extLst>
              <a:ext uri="{FF2B5EF4-FFF2-40B4-BE49-F238E27FC236}">
                <a16:creationId xmlns:a16="http://schemas.microsoft.com/office/drawing/2014/main" id="{6205B66D-9008-5B49-B78E-2F729BC76726}"/>
              </a:ext>
            </a:extLst>
          </p:cNvPr>
          <p:cNvSpPr txBox="1"/>
          <p:nvPr/>
        </p:nvSpPr>
        <p:spPr>
          <a:xfrm>
            <a:off x="7142224" y="1290059"/>
            <a:ext cx="825867" cy="369332"/>
          </a:xfrm>
          <a:prstGeom prst="rect">
            <a:avLst/>
          </a:prstGeom>
          <a:noFill/>
        </p:spPr>
        <p:txBody>
          <a:bodyPr wrap="none" rtlCol="0">
            <a:spAutoFit/>
          </a:bodyPr>
          <a:lstStyle/>
          <a:p>
            <a:r>
              <a:rPr kumimoji="1" lang="en-US" altLang="zh-CN" dirty="0"/>
              <a:t>output</a:t>
            </a:r>
            <a:endParaRPr kumimoji="1" lang="zh-CN" altLang="en-US" dirty="0"/>
          </a:p>
        </p:txBody>
      </p:sp>
      <p:sp>
        <p:nvSpPr>
          <p:cNvPr id="15" name="文本框 14">
            <a:extLst>
              <a:ext uri="{FF2B5EF4-FFF2-40B4-BE49-F238E27FC236}">
                <a16:creationId xmlns:a16="http://schemas.microsoft.com/office/drawing/2014/main" id="{C3316FFB-7CB4-4C45-988D-36EFD6B5FC97}"/>
              </a:ext>
            </a:extLst>
          </p:cNvPr>
          <p:cNvSpPr txBox="1"/>
          <p:nvPr/>
        </p:nvSpPr>
        <p:spPr>
          <a:xfrm>
            <a:off x="5068416" y="5635599"/>
            <a:ext cx="2539670" cy="369332"/>
          </a:xfrm>
          <a:prstGeom prst="rect">
            <a:avLst/>
          </a:prstGeom>
          <a:noFill/>
        </p:spPr>
        <p:txBody>
          <a:bodyPr wrap="none" rtlCol="0">
            <a:spAutoFit/>
          </a:bodyPr>
          <a:lstStyle/>
          <a:p>
            <a:r>
              <a:rPr kumimoji="1" lang="en-US" altLang="zh-CN" dirty="0"/>
              <a:t>Li</a:t>
            </a:r>
            <a:r>
              <a:rPr kumimoji="1" lang="zh-CN" altLang="en-US" dirty="0"/>
              <a:t> </a:t>
            </a:r>
            <a:r>
              <a:rPr kumimoji="1" lang="en-US" altLang="zh-CN" dirty="0"/>
              <a:t>and</a:t>
            </a:r>
            <a:r>
              <a:rPr kumimoji="1" lang="zh-CN" altLang="en-US" dirty="0"/>
              <a:t> </a:t>
            </a:r>
            <a:r>
              <a:rPr kumimoji="1" lang="en-US" altLang="zh-CN" dirty="0"/>
              <a:t>Brown</a:t>
            </a:r>
            <a:r>
              <a:rPr kumimoji="1" lang="zh-CN" altLang="en-US" dirty="0"/>
              <a:t>，</a:t>
            </a:r>
            <a:r>
              <a:rPr kumimoji="1" lang="en-US" altLang="zh-CN" dirty="0"/>
              <a:t>ICCV2013</a:t>
            </a:r>
            <a:endParaRPr kumimoji="1" lang="zh-CN" altLang="en-US" dirty="0"/>
          </a:p>
        </p:txBody>
      </p:sp>
    </p:spTree>
    <p:extLst>
      <p:ext uri="{BB962C8B-B14F-4D97-AF65-F5344CB8AC3E}">
        <p14:creationId xmlns:p14="http://schemas.microsoft.com/office/powerpoint/2010/main" val="420385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8"/>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ADD241-9352-B04B-84FE-DECFF1D1E578}"/>
              </a:ext>
            </a:extLst>
          </p:cNvPr>
          <p:cNvSpPr txBox="1"/>
          <p:nvPr/>
        </p:nvSpPr>
        <p:spPr>
          <a:xfrm>
            <a:off x="304800" y="1155914"/>
            <a:ext cx="3382296" cy="646331"/>
          </a:xfrm>
          <a:prstGeom prst="rect">
            <a:avLst/>
          </a:prstGeom>
          <a:noFill/>
        </p:spPr>
        <p:txBody>
          <a:bodyPr wrap="square" rtlCol="0">
            <a:spAutoFit/>
          </a:bodyPr>
          <a:lstStyle/>
          <a:p>
            <a:r>
              <a:rPr kumimoji="1" lang="en-US" altLang="zh-CN" dirty="0"/>
              <a:t>Assumption</a:t>
            </a:r>
            <a:r>
              <a:rPr kumimoji="1" lang="zh-CN" altLang="en-US" dirty="0"/>
              <a:t>：</a:t>
            </a:r>
            <a:r>
              <a:rPr kumimoji="1" lang="en-US" altLang="zh-CN" dirty="0"/>
              <a:t>different</a:t>
            </a:r>
            <a:r>
              <a:rPr kumimoji="1" lang="zh-CN" altLang="en-US" dirty="0"/>
              <a:t> </a:t>
            </a:r>
            <a:r>
              <a:rPr kumimoji="1" lang="en-US" altLang="zh-CN" dirty="0"/>
              <a:t>and</a:t>
            </a:r>
            <a:r>
              <a:rPr kumimoji="1" lang="zh-CN" altLang="en-US" dirty="0"/>
              <a:t> </a:t>
            </a:r>
            <a:r>
              <a:rPr kumimoji="1" lang="en-US" altLang="zh-CN" dirty="0"/>
              <a:t>periodic</a:t>
            </a:r>
            <a:r>
              <a:rPr kumimoji="1" lang="zh-CN" altLang="en-US" dirty="0"/>
              <a:t> </a:t>
            </a:r>
            <a:r>
              <a:rPr kumimoji="1" lang="en-US" altLang="zh-CN" dirty="0"/>
              <a:t>motion</a:t>
            </a:r>
            <a:endParaRPr kumimoji="1" lang="zh-CN" altLang="en-US" dirty="0"/>
          </a:p>
        </p:txBody>
      </p:sp>
      <p:pic>
        <p:nvPicPr>
          <p:cNvPr id="3" name="Srel_Irani_JumpingMan.mpg">
            <a:hlinkClick r:id="" action="ppaction://media"/>
            <a:extLst>
              <a:ext uri="{FF2B5EF4-FFF2-40B4-BE49-F238E27FC236}">
                <a16:creationId xmlns:a16="http://schemas.microsoft.com/office/drawing/2014/main" id="{BA95CB8A-5FA5-F546-90EB-CBC48CD4F4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6144" y="1956303"/>
            <a:ext cx="4345856" cy="3212155"/>
          </a:xfrm>
          <a:prstGeom prst="rect">
            <a:avLst/>
          </a:prstGeom>
        </p:spPr>
      </p:pic>
      <p:grpSp>
        <p:nvGrpSpPr>
          <p:cNvPr id="4" name="Group 7">
            <a:extLst>
              <a:ext uri="{FF2B5EF4-FFF2-40B4-BE49-F238E27FC236}">
                <a16:creationId xmlns:a16="http://schemas.microsoft.com/office/drawing/2014/main" id="{096DF70F-4805-E743-AEB9-08D4FDB07BF4}"/>
              </a:ext>
            </a:extLst>
          </p:cNvPr>
          <p:cNvGrpSpPr/>
          <p:nvPr/>
        </p:nvGrpSpPr>
        <p:grpSpPr>
          <a:xfrm>
            <a:off x="5024284" y="2000588"/>
            <a:ext cx="3601633" cy="3212156"/>
            <a:chOff x="477631" y="2348195"/>
            <a:chExt cx="3806749" cy="3330328"/>
          </a:xfrm>
        </p:grpSpPr>
        <p:pic>
          <p:nvPicPr>
            <p:cNvPr id="5" name="Picture 3">
              <a:extLst>
                <a:ext uri="{FF2B5EF4-FFF2-40B4-BE49-F238E27FC236}">
                  <a16:creationId xmlns:a16="http://schemas.microsoft.com/office/drawing/2014/main" id="{58BD0145-83F7-2042-8851-E6283590883E}"/>
                </a:ext>
              </a:extLst>
            </p:cNvPr>
            <p:cNvPicPr>
              <a:picLocks noChangeAspect="1"/>
            </p:cNvPicPr>
            <p:nvPr/>
          </p:nvPicPr>
          <p:blipFill>
            <a:blip r:embed="rId6"/>
            <a:stretch>
              <a:fillRect/>
            </a:stretch>
          </p:blipFill>
          <p:spPr>
            <a:xfrm>
              <a:off x="487729" y="2362711"/>
              <a:ext cx="1661539" cy="1604734"/>
            </a:xfrm>
            <a:prstGeom prst="rect">
              <a:avLst/>
            </a:prstGeom>
          </p:spPr>
        </p:pic>
        <p:pic>
          <p:nvPicPr>
            <p:cNvPr id="6" name="Picture 4">
              <a:extLst>
                <a:ext uri="{FF2B5EF4-FFF2-40B4-BE49-F238E27FC236}">
                  <a16:creationId xmlns:a16="http://schemas.microsoft.com/office/drawing/2014/main" id="{5F00D896-6469-4946-920D-3F2A53BF0681}"/>
                </a:ext>
              </a:extLst>
            </p:cNvPr>
            <p:cNvPicPr>
              <a:picLocks noChangeAspect="1"/>
            </p:cNvPicPr>
            <p:nvPr/>
          </p:nvPicPr>
          <p:blipFill>
            <a:blip r:embed="rId7"/>
            <a:stretch>
              <a:fillRect/>
            </a:stretch>
          </p:blipFill>
          <p:spPr>
            <a:xfrm>
              <a:off x="477631" y="4068798"/>
              <a:ext cx="1671638" cy="1609725"/>
            </a:xfrm>
            <a:prstGeom prst="rect">
              <a:avLst/>
            </a:prstGeom>
          </p:spPr>
        </p:pic>
        <p:pic>
          <p:nvPicPr>
            <p:cNvPr id="7" name="Picture 5">
              <a:extLst>
                <a:ext uri="{FF2B5EF4-FFF2-40B4-BE49-F238E27FC236}">
                  <a16:creationId xmlns:a16="http://schemas.microsoft.com/office/drawing/2014/main" id="{8034306B-4FCC-8A49-9137-06F6B4C791D7}"/>
                </a:ext>
              </a:extLst>
            </p:cNvPr>
            <p:cNvPicPr>
              <a:picLocks noChangeAspect="1"/>
            </p:cNvPicPr>
            <p:nvPr/>
          </p:nvPicPr>
          <p:blipFill>
            <a:blip r:embed="rId8"/>
            <a:stretch>
              <a:fillRect/>
            </a:stretch>
          </p:blipFill>
          <p:spPr>
            <a:xfrm>
              <a:off x="2627030" y="2348195"/>
              <a:ext cx="1657350" cy="1619250"/>
            </a:xfrm>
            <a:prstGeom prst="rect">
              <a:avLst/>
            </a:prstGeom>
          </p:spPr>
        </p:pic>
        <p:pic>
          <p:nvPicPr>
            <p:cNvPr id="8" name="Picture 6">
              <a:extLst>
                <a:ext uri="{FF2B5EF4-FFF2-40B4-BE49-F238E27FC236}">
                  <a16:creationId xmlns:a16="http://schemas.microsoft.com/office/drawing/2014/main" id="{015E22BF-9A45-AA40-8DD1-D4AAE8FB62AA}"/>
                </a:ext>
              </a:extLst>
            </p:cNvPr>
            <p:cNvPicPr>
              <a:picLocks noChangeAspect="1"/>
            </p:cNvPicPr>
            <p:nvPr/>
          </p:nvPicPr>
          <p:blipFill>
            <a:blip r:embed="rId9"/>
            <a:stretch>
              <a:fillRect/>
            </a:stretch>
          </p:blipFill>
          <p:spPr>
            <a:xfrm>
              <a:off x="2627030" y="4068798"/>
              <a:ext cx="1657350" cy="1609725"/>
            </a:xfrm>
            <a:prstGeom prst="rect">
              <a:avLst/>
            </a:prstGeom>
          </p:spPr>
        </p:pic>
        <p:sp>
          <p:nvSpPr>
            <p:cNvPr id="9" name="Right Arrow 19">
              <a:extLst>
                <a:ext uri="{FF2B5EF4-FFF2-40B4-BE49-F238E27FC236}">
                  <a16:creationId xmlns:a16="http://schemas.microsoft.com/office/drawing/2014/main" id="{BBF2983F-C562-0440-A5CE-1E591F1965A9}"/>
                </a:ext>
              </a:extLst>
            </p:cNvPr>
            <p:cNvSpPr/>
            <p:nvPr/>
          </p:nvSpPr>
          <p:spPr>
            <a:xfrm>
              <a:off x="2245845" y="3878675"/>
              <a:ext cx="284607" cy="254693"/>
            </a:xfrm>
            <a:prstGeom prst="rightArrow">
              <a:avLst>
                <a:gd name="adj1" fmla="val 31819"/>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文本框 9">
            <a:extLst>
              <a:ext uri="{FF2B5EF4-FFF2-40B4-BE49-F238E27FC236}">
                <a16:creationId xmlns:a16="http://schemas.microsoft.com/office/drawing/2014/main" id="{B52E6342-1BE8-2247-B5D4-954326E6D7AE}"/>
              </a:ext>
            </a:extLst>
          </p:cNvPr>
          <p:cNvSpPr txBox="1"/>
          <p:nvPr/>
        </p:nvSpPr>
        <p:spPr>
          <a:xfrm>
            <a:off x="5456906" y="1155914"/>
            <a:ext cx="2673104" cy="369332"/>
          </a:xfrm>
          <a:prstGeom prst="rect">
            <a:avLst/>
          </a:prstGeom>
          <a:noFill/>
        </p:spPr>
        <p:txBody>
          <a:bodyPr wrap="none" rtlCol="0">
            <a:spAutoFit/>
          </a:bodyPr>
          <a:lstStyle/>
          <a:p>
            <a:r>
              <a:rPr kumimoji="1" lang="en-US" altLang="zh-CN" dirty="0" err="1"/>
              <a:t>Assuption</a:t>
            </a:r>
            <a:r>
              <a:rPr kumimoji="1" lang="zh-CN" altLang="en-US" dirty="0"/>
              <a:t>：</a:t>
            </a:r>
            <a:r>
              <a:rPr kumimoji="1" lang="en-US" altLang="zh-CN" dirty="0"/>
              <a:t>planar</a:t>
            </a:r>
            <a:r>
              <a:rPr kumimoji="1" lang="zh-CN" altLang="en-US" dirty="0"/>
              <a:t> </a:t>
            </a:r>
            <a:r>
              <a:rPr kumimoji="1" lang="en-US" altLang="zh-CN" dirty="0"/>
              <a:t>objects</a:t>
            </a:r>
            <a:endParaRPr kumimoji="1" lang="zh-CN" altLang="en-US" dirty="0"/>
          </a:p>
        </p:txBody>
      </p:sp>
      <p:sp>
        <p:nvSpPr>
          <p:cNvPr id="11" name="文本框 10">
            <a:extLst>
              <a:ext uri="{FF2B5EF4-FFF2-40B4-BE49-F238E27FC236}">
                <a16:creationId xmlns:a16="http://schemas.microsoft.com/office/drawing/2014/main" id="{5E4AF467-EB0D-604D-8ACF-E0C575B68407}"/>
              </a:ext>
            </a:extLst>
          </p:cNvPr>
          <p:cNvSpPr txBox="1"/>
          <p:nvPr/>
        </p:nvSpPr>
        <p:spPr>
          <a:xfrm>
            <a:off x="1069092" y="5407742"/>
            <a:ext cx="2659959" cy="369332"/>
          </a:xfrm>
          <a:prstGeom prst="rect">
            <a:avLst/>
          </a:prstGeom>
          <a:noFill/>
        </p:spPr>
        <p:txBody>
          <a:bodyPr wrap="none" rtlCol="0">
            <a:spAutoFit/>
          </a:bodyPr>
          <a:lstStyle/>
          <a:p>
            <a:r>
              <a:rPr kumimoji="1" lang="en-US" altLang="zh-CN" dirty="0" err="1"/>
              <a:t>Sarel</a:t>
            </a:r>
            <a:r>
              <a:rPr kumimoji="1" lang="zh-CN" altLang="en-US" dirty="0"/>
              <a:t> </a:t>
            </a:r>
            <a:r>
              <a:rPr kumimoji="1" lang="en-US" altLang="zh-CN" dirty="0"/>
              <a:t>and</a:t>
            </a:r>
            <a:r>
              <a:rPr kumimoji="1" lang="zh-CN" altLang="en-US" dirty="0"/>
              <a:t> </a:t>
            </a:r>
            <a:r>
              <a:rPr kumimoji="1" lang="en-US" altLang="zh-CN" dirty="0" err="1"/>
              <a:t>Irani</a:t>
            </a:r>
            <a:r>
              <a:rPr kumimoji="1" lang="zh-CN" altLang="en-US" dirty="0"/>
              <a:t>，</a:t>
            </a:r>
            <a:r>
              <a:rPr kumimoji="1" lang="en-US" altLang="zh-CN" dirty="0"/>
              <a:t>ICCV2005</a:t>
            </a:r>
            <a:endParaRPr kumimoji="1" lang="zh-CN" altLang="en-US" dirty="0"/>
          </a:p>
        </p:txBody>
      </p:sp>
      <p:sp>
        <p:nvSpPr>
          <p:cNvPr id="12" name="文本框 11">
            <a:extLst>
              <a:ext uri="{FF2B5EF4-FFF2-40B4-BE49-F238E27FC236}">
                <a16:creationId xmlns:a16="http://schemas.microsoft.com/office/drawing/2014/main" id="{BC946CAB-FB79-7749-B351-C882A1CC9AD5}"/>
              </a:ext>
            </a:extLst>
          </p:cNvPr>
          <p:cNvSpPr txBox="1"/>
          <p:nvPr/>
        </p:nvSpPr>
        <p:spPr>
          <a:xfrm>
            <a:off x="5946039" y="5407742"/>
            <a:ext cx="1771639" cy="369332"/>
          </a:xfrm>
          <a:prstGeom prst="rect">
            <a:avLst/>
          </a:prstGeom>
          <a:noFill/>
        </p:spPr>
        <p:txBody>
          <a:bodyPr wrap="none" rtlCol="0">
            <a:spAutoFit/>
          </a:bodyPr>
          <a:lstStyle/>
          <a:p>
            <a:r>
              <a:rPr kumimoji="1" lang="en-US" altLang="zh-CN" dirty="0"/>
              <a:t>Guo</a:t>
            </a:r>
            <a:r>
              <a:rPr kumimoji="1" lang="zh-CN" altLang="en-US" dirty="0"/>
              <a:t>，</a:t>
            </a:r>
            <a:r>
              <a:rPr kumimoji="1" lang="en-US" altLang="zh-CN" dirty="0"/>
              <a:t>CVPR2014</a:t>
            </a:r>
            <a:endParaRPr kumimoji="1" lang="zh-CN" altLang="en-US" dirty="0"/>
          </a:p>
        </p:txBody>
      </p:sp>
      <p:sp>
        <p:nvSpPr>
          <p:cNvPr id="13" name="文本框 12">
            <a:extLst>
              <a:ext uri="{FF2B5EF4-FFF2-40B4-BE49-F238E27FC236}">
                <a16:creationId xmlns:a16="http://schemas.microsoft.com/office/drawing/2014/main" id="{C27011F6-FCE0-1E43-A6BE-F9C7D581E6A3}"/>
              </a:ext>
            </a:extLst>
          </p:cNvPr>
          <p:cNvSpPr txBox="1"/>
          <p:nvPr/>
        </p:nvSpPr>
        <p:spPr>
          <a:xfrm>
            <a:off x="4996667" y="1645256"/>
            <a:ext cx="1636987" cy="369332"/>
          </a:xfrm>
          <a:prstGeom prst="rect">
            <a:avLst/>
          </a:prstGeom>
          <a:noFill/>
        </p:spPr>
        <p:txBody>
          <a:bodyPr wrap="none" rtlCol="0">
            <a:spAutoFit/>
          </a:bodyPr>
          <a:lstStyle/>
          <a:p>
            <a:r>
              <a:rPr kumimoji="1" lang="en-US" altLang="zh-CN" dirty="0"/>
              <a:t>Input</a:t>
            </a:r>
            <a:r>
              <a:rPr kumimoji="1" lang="zh-CN" altLang="en-US" dirty="0"/>
              <a:t> </a:t>
            </a:r>
            <a:r>
              <a:rPr kumimoji="1" lang="en-US" altLang="zh-CN" dirty="0"/>
              <a:t>sequence</a:t>
            </a:r>
            <a:endParaRPr kumimoji="1" lang="zh-CN" altLang="en-US" dirty="0"/>
          </a:p>
        </p:txBody>
      </p:sp>
      <p:sp>
        <p:nvSpPr>
          <p:cNvPr id="14" name="文本框 13">
            <a:extLst>
              <a:ext uri="{FF2B5EF4-FFF2-40B4-BE49-F238E27FC236}">
                <a16:creationId xmlns:a16="http://schemas.microsoft.com/office/drawing/2014/main" id="{C132941C-443E-8546-BEDD-B79B1CF54332}"/>
              </a:ext>
            </a:extLst>
          </p:cNvPr>
          <p:cNvSpPr txBox="1"/>
          <p:nvPr/>
        </p:nvSpPr>
        <p:spPr>
          <a:xfrm>
            <a:off x="7428959" y="1645256"/>
            <a:ext cx="825867" cy="369332"/>
          </a:xfrm>
          <a:prstGeom prst="rect">
            <a:avLst/>
          </a:prstGeom>
          <a:noFill/>
        </p:spPr>
        <p:txBody>
          <a:bodyPr wrap="none" rtlCol="0">
            <a:spAutoFit/>
          </a:bodyPr>
          <a:lstStyle/>
          <a:p>
            <a:r>
              <a:rPr kumimoji="1" lang="en-US" altLang="zh-CN" dirty="0"/>
              <a:t>output</a:t>
            </a:r>
            <a:endParaRPr kumimoji="1" lang="zh-CN" altLang="en-US" dirty="0"/>
          </a:p>
        </p:txBody>
      </p:sp>
    </p:spTree>
    <p:extLst>
      <p:ext uri="{BB962C8B-B14F-4D97-AF65-F5344CB8AC3E}">
        <p14:creationId xmlns:p14="http://schemas.microsoft.com/office/powerpoint/2010/main" val="188351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20" fill="hold"/>
                                        <p:tgtEl>
                                          <p:spTgt spid="3"/>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126161-F894-5E4F-A0BF-D9E5C5E1BC6F}"/>
              </a:ext>
            </a:extLst>
          </p:cNvPr>
          <p:cNvSpPr txBox="1"/>
          <p:nvPr/>
        </p:nvSpPr>
        <p:spPr>
          <a:xfrm>
            <a:off x="235974" y="373626"/>
            <a:ext cx="8296695" cy="769441"/>
          </a:xfrm>
          <a:prstGeom prst="rect">
            <a:avLst/>
          </a:prstGeom>
          <a:noFill/>
        </p:spPr>
        <p:txBody>
          <a:bodyPr wrap="none" rtlCol="0">
            <a:spAutoFit/>
          </a:bodyPr>
          <a:lstStyle/>
          <a:p>
            <a:r>
              <a:rPr kumimoji="1" lang="en-US" altLang="zh-CN" sz="4400" dirty="0"/>
              <a:t>Algorithms for specific obstructions</a:t>
            </a:r>
            <a:endParaRPr kumimoji="1" lang="zh-CN" altLang="en-US" sz="4400" dirty="0"/>
          </a:p>
        </p:txBody>
      </p:sp>
      <p:pic>
        <p:nvPicPr>
          <p:cNvPr id="3" name="Picture 1">
            <a:extLst>
              <a:ext uri="{FF2B5EF4-FFF2-40B4-BE49-F238E27FC236}">
                <a16:creationId xmlns:a16="http://schemas.microsoft.com/office/drawing/2014/main" id="{98B1FA39-AC65-784C-B191-722CE206A163}"/>
              </a:ext>
            </a:extLst>
          </p:cNvPr>
          <p:cNvPicPr>
            <a:picLocks noChangeAspect="1"/>
          </p:cNvPicPr>
          <p:nvPr/>
        </p:nvPicPr>
        <p:blipFill rotWithShape="1">
          <a:blip r:embed="rId3"/>
          <a:srcRect b="1521"/>
          <a:stretch/>
        </p:blipFill>
        <p:spPr>
          <a:xfrm>
            <a:off x="448581" y="1445342"/>
            <a:ext cx="3883077" cy="2167410"/>
          </a:xfrm>
          <a:prstGeom prst="rect">
            <a:avLst/>
          </a:prstGeom>
        </p:spPr>
      </p:pic>
      <p:pic>
        <p:nvPicPr>
          <p:cNvPr id="4" name="Picture 7">
            <a:extLst>
              <a:ext uri="{FF2B5EF4-FFF2-40B4-BE49-F238E27FC236}">
                <a16:creationId xmlns:a16="http://schemas.microsoft.com/office/drawing/2014/main" id="{87EB34D6-C3EE-7A4D-8A66-23D937FC3DE4}"/>
              </a:ext>
            </a:extLst>
          </p:cNvPr>
          <p:cNvPicPr>
            <a:picLocks noChangeAspect="1"/>
          </p:cNvPicPr>
          <p:nvPr/>
        </p:nvPicPr>
        <p:blipFill rotWithShape="1">
          <a:blip r:embed="rId4"/>
          <a:srcRect b="1208"/>
          <a:stretch/>
        </p:blipFill>
        <p:spPr>
          <a:xfrm>
            <a:off x="446573" y="4060062"/>
            <a:ext cx="3869058" cy="2174285"/>
          </a:xfrm>
          <a:prstGeom prst="rect">
            <a:avLst/>
          </a:prstGeom>
        </p:spPr>
      </p:pic>
      <p:pic>
        <p:nvPicPr>
          <p:cNvPr id="5" name="Picture 11">
            <a:extLst>
              <a:ext uri="{FF2B5EF4-FFF2-40B4-BE49-F238E27FC236}">
                <a16:creationId xmlns:a16="http://schemas.microsoft.com/office/drawing/2014/main" id="{80B122D8-B5BD-F24C-ACF0-A049A89C106C}"/>
              </a:ext>
            </a:extLst>
          </p:cNvPr>
          <p:cNvPicPr>
            <a:picLocks noChangeAspect="1"/>
          </p:cNvPicPr>
          <p:nvPr/>
        </p:nvPicPr>
        <p:blipFill>
          <a:blip r:embed="rId5"/>
          <a:stretch>
            <a:fillRect/>
          </a:stretch>
        </p:blipFill>
        <p:spPr>
          <a:xfrm>
            <a:off x="5640734" y="1444634"/>
            <a:ext cx="2781959" cy="2168118"/>
          </a:xfrm>
          <a:prstGeom prst="rect">
            <a:avLst/>
          </a:prstGeom>
        </p:spPr>
      </p:pic>
      <p:pic>
        <p:nvPicPr>
          <p:cNvPr id="6" name="Picture 12">
            <a:extLst>
              <a:ext uri="{FF2B5EF4-FFF2-40B4-BE49-F238E27FC236}">
                <a16:creationId xmlns:a16="http://schemas.microsoft.com/office/drawing/2014/main" id="{468D4D96-D269-4141-A349-5DDCCFDA9325}"/>
              </a:ext>
            </a:extLst>
          </p:cNvPr>
          <p:cNvPicPr>
            <a:picLocks noChangeAspect="1"/>
          </p:cNvPicPr>
          <p:nvPr/>
        </p:nvPicPr>
        <p:blipFill>
          <a:blip r:embed="rId6"/>
          <a:stretch>
            <a:fillRect/>
          </a:stretch>
        </p:blipFill>
        <p:spPr>
          <a:xfrm>
            <a:off x="5640736" y="4057055"/>
            <a:ext cx="2781958" cy="2181308"/>
          </a:xfrm>
          <a:prstGeom prst="rect">
            <a:avLst/>
          </a:prstGeom>
        </p:spPr>
      </p:pic>
      <p:sp>
        <p:nvSpPr>
          <p:cNvPr id="7" name="文本框 6">
            <a:extLst>
              <a:ext uri="{FF2B5EF4-FFF2-40B4-BE49-F238E27FC236}">
                <a16:creationId xmlns:a16="http://schemas.microsoft.com/office/drawing/2014/main" id="{F77DA914-60F5-6E45-AE85-696E71CCB3B3}"/>
              </a:ext>
            </a:extLst>
          </p:cNvPr>
          <p:cNvSpPr txBox="1"/>
          <p:nvPr/>
        </p:nvSpPr>
        <p:spPr>
          <a:xfrm>
            <a:off x="1623715" y="1101538"/>
            <a:ext cx="1514774" cy="369332"/>
          </a:xfrm>
          <a:prstGeom prst="rect">
            <a:avLst/>
          </a:prstGeom>
          <a:noFill/>
        </p:spPr>
        <p:txBody>
          <a:bodyPr wrap="none" rtlCol="0">
            <a:spAutoFit/>
          </a:bodyPr>
          <a:lstStyle/>
          <a:p>
            <a:r>
              <a:rPr kumimoji="1" lang="en-US" altLang="zh-CN" dirty="0"/>
              <a:t>fence</a:t>
            </a:r>
            <a:r>
              <a:rPr kumimoji="1" lang="zh-CN" altLang="en-US" dirty="0"/>
              <a:t> </a:t>
            </a:r>
            <a:r>
              <a:rPr kumimoji="1" lang="en-US" altLang="zh-CN" dirty="0"/>
              <a:t>removal</a:t>
            </a:r>
          </a:p>
        </p:txBody>
      </p:sp>
      <p:sp>
        <p:nvSpPr>
          <p:cNvPr id="8" name="文本框 7">
            <a:extLst>
              <a:ext uri="{FF2B5EF4-FFF2-40B4-BE49-F238E27FC236}">
                <a16:creationId xmlns:a16="http://schemas.microsoft.com/office/drawing/2014/main" id="{A327E0EE-1852-E941-ABF5-48C7302E0293}"/>
              </a:ext>
            </a:extLst>
          </p:cNvPr>
          <p:cNvSpPr txBox="1"/>
          <p:nvPr/>
        </p:nvSpPr>
        <p:spPr>
          <a:xfrm>
            <a:off x="6101186" y="1101538"/>
            <a:ext cx="1855123" cy="369332"/>
          </a:xfrm>
          <a:prstGeom prst="rect">
            <a:avLst/>
          </a:prstGeom>
          <a:noFill/>
        </p:spPr>
        <p:txBody>
          <a:bodyPr wrap="none" rtlCol="0">
            <a:spAutoFit/>
          </a:bodyPr>
          <a:lstStyle/>
          <a:p>
            <a:r>
              <a:rPr kumimoji="1" lang="en-US" altLang="zh-CN" dirty="0"/>
              <a:t>rain</a:t>
            </a:r>
            <a:r>
              <a:rPr kumimoji="1" lang="zh-CN" altLang="en-US" dirty="0"/>
              <a:t> </a:t>
            </a:r>
            <a:r>
              <a:rPr kumimoji="1" lang="en-US" altLang="zh-CN" dirty="0"/>
              <a:t>drop</a:t>
            </a:r>
            <a:r>
              <a:rPr kumimoji="1" lang="zh-CN" altLang="en-US" dirty="0"/>
              <a:t> </a:t>
            </a:r>
            <a:r>
              <a:rPr kumimoji="1" lang="en-US" altLang="zh-CN" dirty="0"/>
              <a:t>removal</a:t>
            </a:r>
            <a:endParaRPr kumimoji="1" lang="zh-CN" altLang="en-US" dirty="0"/>
          </a:p>
        </p:txBody>
      </p:sp>
      <p:sp>
        <p:nvSpPr>
          <p:cNvPr id="9" name="文本框 8">
            <a:extLst>
              <a:ext uri="{FF2B5EF4-FFF2-40B4-BE49-F238E27FC236}">
                <a16:creationId xmlns:a16="http://schemas.microsoft.com/office/drawing/2014/main" id="{E2120B60-E523-CD44-A3F6-5F3679020EFB}"/>
              </a:ext>
            </a:extLst>
          </p:cNvPr>
          <p:cNvSpPr txBox="1"/>
          <p:nvPr/>
        </p:nvSpPr>
        <p:spPr>
          <a:xfrm>
            <a:off x="1480150" y="6219598"/>
            <a:ext cx="1801904" cy="369332"/>
          </a:xfrm>
          <a:prstGeom prst="rect">
            <a:avLst/>
          </a:prstGeom>
          <a:noFill/>
        </p:spPr>
        <p:txBody>
          <a:bodyPr wrap="none" rtlCol="0">
            <a:spAutoFit/>
          </a:bodyPr>
          <a:lstStyle/>
          <a:p>
            <a:r>
              <a:rPr kumimoji="1" lang="en-US" altLang="zh-CN" dirty="0"/>
              <a:t>Park</a:t>
            </a:r>
            <a:r>
              <a:rPr kumimoji="1" lang="zh-CN" altLang="en-US" dirty="0"/>
              <a:t>，</a:t>
            </a:r>
            <a:r>
              <a:rPr kumimoji="1" lang="en-US" altLang="zh-CN" dirty="0"/>
              <a:t>ACCV2010</a:t>
            </a:r>
            <a:endParaRPr kumimoji="1" lang="zh-CN" altLang="en-US" dirty="0"/>
          </a:p>
        </p:txBody>
      </p:sp>
      <p:sp>
        <p:nvSpPr>
          <p:cNvPr id="10" name="文本框 9">
            <a:extLst>
              <a:ext uri="{FF2B5EF4-FFF2-40B4-BE49-F238E27FC236}">
                <a16:creationId xmlns:a16="http://schemas.microsoft.com/office/drawing/2014/main" id="{F46662C1-C84F-4A49-95F9-013FDB40C379}"/>
              </a:ext>
            </a:extLst>
          </p:cNvPr>
          <p:cNvSpPr txBox="1"/>
          <p:nvPr/>
        </p:nvSpPr>
        <p:spPr>
          <a:xfrm>
            <a:off x="5702743" y="6219598"/>
            <a:ext cx="2652008" cy="369332"/>
          </a:xfrm>
          <a:prstGeom prst="rect">
            <a:avLst/>
          </a:prstGeom>
          <a:noFill/>
        </p:spPr>
        <p:txBody>
          <a:bodyPr wrap="none" rtlCol="0">
            <a:spAutoFit/>
          </a:bodyPr>
          <a:lstStyle/>
          <a:p>
            <a:r>
              <a:rPr kumimoji="1" lang="en-US" altLang="zh-CN" dirty="0" err="1"/>
              <a:t>Grag</a:t>
            </a:r>
            <a:r>
              <a:rPr kumimoji="1" lang="zh-CN" altLang="en-US" dirty="0"/>
              <a:t> </a:t>
            </a:r>
            <a:r>
              <a:rPr kumimoji="1" lang="en-US" altLang="zh-CN" dirty="0"/>
              <a:t>and</a:t>
            </a:r>
            <a:r>
              <a:rPr kumimoji="1" lang="zh-CN" altLang="en-US" dirty="0"/>
              <a:t> </a:t>
            </a:r>
            <a:r>
              <a:rPr kumimoji="1" lang="en-US" altLang="zh-CN" dirty="0" err="1"/>
              <a:t>Nayar</a:t>
            </a:r>
            <a:r>
              <a:rPr kumimoji="1" lang="zh-CN" altLang="en-US" dirty="0"/>
              <a:t> </a:t>
            </a:r>
            <a:r>
              <a:rPr kumimoji="1" lang="en-US" altLang="zh-CN" dirty="0"/>
              <a:t>CVPR2014</a:t>
            </a:r>
            <a:endParaRPr kumimoji="1" lang="zh-CN" altLang="en-US" dirty="0"/>
          </a:p>
        </p:txBody>
      </p:sp>
    </p:spTree>
    <p:extLst>
      <p:ext uri="{BB962C8B-B14F-4D97-AF65-F5344CB8AC3E}">
        <p14:creationId xmlns:p14="http://schemas.microsoft.com/office/powerpoint/2010/main" val="2153308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Algorithm</a:t>
            </a:r>
            <a:endParaRPr lang="zh-CN" altLang="en-US" dirty="0"/>
          </a:p>
        </p:txBody>
      </p:sp>
    </p:spTree>
    <p:extLst>
      <p:ext uri="{BB962C8B-B14F-4D97-AF65-F5344CB8AC3E}">
        <p14:creationId xmlns:p14="http://schemas.microsoft.com/office/powerpoint/2010/main" val="970460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a:extLst>
              <a:ext uri="{FF2B5EF4-FFF2-40B4-BE49-F238E27FC236}">
                <a16:creationId xmlns:a16="http://schemas.microsoft.com/office/drawing/2014/main" id="{F76B36ED-2477-0843-A9CB-EDC48E75266D}"/>
              </a:ext>
            </a:extLst>
          </p:cNvPr>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5333633" y="159609"/>
            <a:ext cx="3119180" cy="3316819"/>
          </a:xfrm>
          <a:prstGeom prst="rect">
            <a:avLst/>
          </a:prstGeom>
        </p:spPr>
      </p:pic>
      <p:pic>
        <p:nvPicPr>
          <p:cNvPr id="4" name="Picture 15">
            <a:extLst>
              <a:ext uri="{FF2B5EF4-FFF2-40B4-BE49-F238E27FC236}">
                <a16:creationId xmlns:a16="http://schemas.microsoft.com/office/drawing/2014/main" id="{1A98B5EF-AFC7-014F-B5F1-44F19677A57F}"/>
              </a:ext>
            </a:extLst>
          </p:cNvPr>
          <p:cNvPicPr>
            <a:picLocks noChangeAspect="1"/>
          </p:cNvPicPr>
          <p:nvPr/>
        </p:nvPicPr>
        <p:blipFill>
          <a:blip r:embed="rId11" r:link="rId12" cstate="print">
            <a:extLst>
              <a:ext uri="{28A0092B-C50C-407E-A947-70E740481C1C}">
                <a14:useLocalDpi xmlns:a14="http://schemas.microsoft.com/office/drawing/2010/main" val="0"/>
              </a:ext>
            </a:extLst>
          </a:blip>
          <a:stretch>
            <a:fillRect/>
          </a:stretch>
        </p:blipFill>
        <p:spPr>
          <a:xfrm>
            <a:off x="5969673" y="618792"/>
            <a:ext cx="2450816" cy="3109978"/>
          </a:xfrm>
          <a:prstGeom prst="rect">
            <a:avLst/>
          </a:prstGeom>
        </p:spPr>
      </p:pic>
      <p:pic>
        <p:nvPicPr>
          <p:cNvPr id="5" name="Picture 8">
            <a:extLst>
              <a:ext uri="{FF2B5EF4-FFF2-40B4-BE49-F238E27FC236}">
                <a16:creationId xmlns:a16="http://schemas.microsoft.com/office/drawing/2014/main" id="{B10B6632-144B-6640-9A5B-0A98F3D1135D}"/>
              </a:ext>
            </a:extLst>
          </p:cNvPr>
          <p:cNvPicPr>
            <a:picLocks noChangeAspect="1"/>
          </p:cNvPicPr>
          <p:nvPr/>
        </p:nvPicPr>
        <p:blipFill>
          <a:blip r:embed="rId13" r:link="rId14" cstate="print">
            <a:extLst>
              <a:ext uri="{28A0092B-C50C-407E-A947-70E740481C1C}">
                <a14:useLocalDpi xmlns:a14="http://schemas.microsoft.com/office/drawing/2010/main" val="0"/>
              </a:ext>
            </a:extLst>
          </a:blip>
          <a:stretch>
            <a:fillRect/>
          </a:stretch>
        </p:blipFill>
        <p:spPr>
          <a:xfrm>
            <a:off x="7227405" y="2535032"/>
            <a:ext cx="1193084" cy="1092148"/>
          </a:xfrm>
          <a:prstGeom prst="rect">
            <a:avLst/>
          </a:prstGeom>
        </p:spPr>
      </p:pic>
      <p:pic>
        <p:nvPicPr>
          <p:cNvPr id="6" name="dorm1_input.mp4">
            <a:hlinkClick r:id="" action="ppaction://media"/>
            <a:extLst>
              <a:ext uri="{FF2B5EF4-FFF2-40B4-BE49-F238E27FC236}">
                <a16:creationId xmlns:a16="http://schemas.microsoft.com/office/drawing/2014/main" id="{DF2E7E21-E4B5-0749-A172-9C897C83AB35}"/>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186813" y="4957301"/>
            <a:ext cx="2418735" cy="1360538"/>
          </a:xfrm>
          <a:prstGeom prst="rect">
            <a:avLst/>
          </a:prstGeom>
        </p:spPr>
      </p:pic>
      <p:pic>
        <p:nvPicPr>
          <p:cNvPr id="7" name="dorm1_bg_PluyZo.mp4">
            <a:hlinkClick r:id="" action="ppaction://media"/>
            <a:extLst>
              <a:ext uri="{FF2B5EF4-FFF2-40B4-BE49-F238E27FC236}">
                <a16:creationId xmlns:a16="http://schemas.microsoft.com/office/drawing/2014/main" id="{E3B7EDC9-F54D-7E45-9264-ACC1F6C29B4F}"/>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3087329" y="4957301"/>
            <a:ext cx="2418735" cy="1360539"/>
          </a:xfrm>
          <a:prstGeom prst="rect">
            <a:avLst/>
          </a:prstGeom>
        </p:spPr>
      </p:pic>
      <p:sp>
        <p:nvSpPr>
          <p:cNvPr id="8" name="文本框 7">
            <a:extLst>
              <a:ext uri="{FF2B5EF4-FFF2-40B4-BE49-F238E27FC236}">
                <a16:creationId xmlns:a16="http://schemas.microsoft.com/office/drawing/2014/main" id="{37B73A2A-EC51-234F-A905-F5C2E12EB1C0}"/>
              </a:ext>
            </a:extLst>
          </p:cNvPr>
          <p:cNvSpPr txBox="1"/>
          <p:nvPr/>
        </p:nvSpPr>
        <p:spPr>
          <a:xfrm>
            <a:off x="2696397" y="5535561"/>
            <a:ext cx="300082" cy="369332"/>
          </a:xfrm>
          <a:prstGeom prst="rect">
            <a:avLst/>
          </a:prstGeom>
          <a:noFill/>
        </p:spPr>
        <p:txBody>
          <a:bodyPr wrap="none" rtlCol="0">
            <a:spAutoFit/>
          </a:bodyPr>
          <a:lstStyle/>
          <a:p>
            <a:r>
              <a:rPr kumimoji="1" lang="en-US" altLang="zh-CN" dirty="0"/>
              <a:t>=</a:t>
            </a:r>
            <a:endParaRPr kumimoji="1" lang="zh-CN" altLang="en-US" dirty="0"/>
          </a:p>
        </p:txBody>
      </p:sp>
      <p:pic>
        <p:nvPicPr>
          <p:cNvPr id="9" name="dorm1_rf_JAIQOI.mp4">
            <a:hlinkClick r:id="" action="ppaction://media"/>
            <a:extLst>
              <a:ext uri="{FF2B5EF4-FFF2-40B4-BE49-F238E27FC236}">
                <a16:creationId xmlns:a16="http://schemas.microsoft.com/office/drawing/2014/main" id="{F749D8B9-17F8-454B-8AA5-C764F2ABED4A}"/>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5987846" y="4957301"/>
            <a:ext cx="2418736" cy="1360539"/>
          </a:xfrm>
          <a:prstGeom prst="rect">
            <a:avLst/>
          </a:prstGeom>
        </p:spPr>
      </p:pic>
      <p:sp>
        <p:nvSpPr>
          <p:cNvPr id="10" name="文本框 9">
            <a:extLst>
              <a:ext uri="{FF2B5EF4-FFF2-40B4-BE49-F238E27FC236}">
                <a16:creationId xmlns:a16="http://schemas.microsoft.com/office/drawing/2014/main" id="{9A13409E-770C-D444-BCA3-3A89E9125635}"/>
              </a:ext>
            </a:extLst>
          </p:cNvPr>
          <p:cNvSpPr txBox="1"/>
          <p:nvPr/>
        </p:nvSpPr>
        <p:spPr>
          <a:xfrm>
            <a:off x="5596914" y="5452904"/>
            <a:ext cx="300082" cy="369332"/>
          </a:xfrm>
          <a:prstGeom prst="rect">
            <a:avLst/>
          </a:prstGeom>
          <a:noFill/>
        </p:spPr>
        <p:txBody>
          <a:bodyPr wrap="non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A063084-D83A-0F49-886F-9A25AFFA021A}"/>
                  </a:ext>
                </a:extLst>
              </p:cNvPr>
              <p:cNvSpPr txBox="1"/>
              <p:nvPr/>
            </p:nvSpPr>
            <p:spPr>
              <a:xfrm>
                <a:off x="1278194" y="4532671"/>
                <a:ext cx="3330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𝐼</m:t>
                      </m:r>
                    </m:oMath>
                  </m:oMathPara>
                </a14:m>
                <a:endParaRPr kumimoji="1" lang="en-US" altLang="zh-CN" b="0" dirty="0"/>
              </a:p>
            </p:txBody>
          </p:sp>
        </mc:Choice>
        <mc:Fallback xmlns="">
          <p:sp>
            <p:nvSpPr>
              <p:cNvPr id="11" name="文本框 10">
                <a:extLst>
                  <a:ext uri="{FF2B5EF4-FFF2-40B4-BE49-F238E27FC236}">
                    <a16:creationId xmlns:a16="http://schemas.microsoft.com/office/drawing/2014/main" id="{2A063084-D83A-0F49-886F-9A25AFFA021A}"/>
                  </a:ext>
                </a:extLst>
              </p:cNvPr>
              <p:cNvSpPr txBox="1">
                <a:spLocks noRot="1" noChangeAspect="1" noMove="1" noResize="1" noEditPoints="1" noAdjustHandles="1" noChangeArrowheads="1" noChangeShapeType="1" noTextEdit="1"/>
              </p:cNvSpPr>
              <p:nvPr/>
            </p:nvSpPr>
            <p:spPr>
              <a:xfrm>
                <a:off x="1278194" y="4532671"/>
                <a:ext cx="333040"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75FF78D-36DD-BB49-BD0F-7F17E3E35035}"/>
                  </a:ext>
                </a:extLst>
              </p:cNvPr>
              <p:cNvSpPr txBox="1"/>
              <p:nvPr/>
            </p:nvSpPr>
            <p:spPr>
              <a:xfrm>
                <a:off x="4131944" y="4532671"/>
                <a:ext cx="440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𝐼</m:t>
                          </m:r>
                        </m:e>
                        <m:sub>
                          <m:r>
                            <a:rPr kumimoji="1" lang="en-US" altLang="zh-CN" b="0" i="1" smtClean="0">
                              <a:latin typeface="Cambria Math" panose="02040503050406030204" pitchFamily="18" charset="0"/>
                            </a:rPr>
                            <m:t>𝐵</m:t>
                          </m:r>
                        </m:sub>
                      </m:sSub>
                    </m:oMath>
                  </m:oMathPara>
                </a14:m>
                <a:endParaRPr kumimoji="1" lang="zh-CN" altLang="en-US" dirty="0"/>
              </a:p>
            </p:txBody>
          </p:sp>
        </mc:Choice>
        <mc:Fallback xmlns="">
          <p:sp>
            <p:nvSpPr>
              <p:cNvPr id="12" name="文本框 11">
                <a:extLst>
                  <a:ext uri="{FF2B5EF4-FFF2-40B4-BE49-F238E27FC236}">
                    <a16:creationId xmlns:a16="http://schemas.microsoft.com/office/drawing/2014/main" id="{975FF78D-36DD-BB49-BD0F-7F17E3E35035}"/>
                  </a:ext>
                </a:extLst>
              </p:cNvPr>
              <p:cNvSpPr txBox="1">
                <a:spLocks noRot="1" noChangeAspect="1" noMove="1" noResize="1" noEditPoints="1" noAdjustHandles="1" noChangeArrowheads="1" noChangeShapeType="1" noTextEdit="1"/>
              </p:cNvSpPr>
              <p:nvPr/>
            </p:nvSpPr>
            <p:spPr>
              <a:xfrm>
                <a:off x="4131944" y="4532671"/>
                <a:ext cx="440056"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F7702F6-1CF5-FB47-B7AC-87AC10FF816B}"/>
                  </a:ext>
                </a:extLst>
              </p:cNvPr>
              <p:cNvSpPr txBox="1"/>
              <p:nvPr/>
            </p:nvSpPr>
            <p:spPr>
              <a:xfrm>
                <a:off x="6931742" y="4483510"/>
                <a:ext cx="4428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𝐼</m:t>
                          </m:r>
                        </m:e>
                        <m:sub>
                          <m:r>
                            <a:rPr kumimoji="1" lang="en-US" altLang="zh-CN" b="0" i="1" smtClean="0">
                              <a:latin typeface="Cambria Math" panose="02040503050406030204" pitchFamily="18" charset="0"/>
                            </a:rPr>
                            <m:t>𝑂</m:t>
                          </m:r>
                        </m:sub>
                      </m:sSub>
                    </m:oMath>
                  </m:oMathPara>
                </a14:m>
                <a:endParaRPr kumimoji="1" lang="zh-CN" altLang="en-US" dirty="0"/>
              </a:p>
            </p:txBody>
          </p:sp>
        </mc:Choice>
        <mc:Fallback xmlns="">
          <p:sp>
            <p:nvSpPr>
              <p:cNvPr id="13" name="文本框 12">
                <a:extLst>
                  <a:ext uri="{FF2B5EF4-FFF2-40B4-BE49-F238E27FC236}">
                    <a16:creationId xmlns:a16="http://schemas.microsoft.com/office/drawing/2014/main" id="{0F7702F6-1CF5-FB47-B7AC-87AC10FF816B}"/>
                  </a:ext>
                </a:extLst>
              </p:cNvPr>
              <p:cNvSpPr txBox="1">
                <a:spLocks noRot="1" noChangeAspect="1" noMove="1" noResize="1" noEditPoints="1" noAdjustHandles="1" noChangeArrowheads="1" noChangeShapeType="1" noTextEdit="1"/>
              </p:cNvSpPr>
              <p:nvPr/>
            </p:nvSpPr>
            <p:spPr>
              <a:xfrm>
                <a:off x="6931742" y="4483510"/>
                <a:ext cx="442877" cy="369332"/>
              </a:xfrm>
              <a:prstGeom prst="rect">
                <a:avLst/>
              </a:prstGeom>
              <a:blipFill>
                <a:blip r:embed="rId20"/>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AA619F29-51D4-7749-A93C-C684C7AF5225}"/>
              </a:ext>
            </a:extLst>
          </p:cNvPr>
          <p:cNvSpPr txBox="1"/>
          <p:nvPr/>
        </p:nvSpPr>
        <p:spPr>
          <a:xfrm>
            <a:off x="557551" y="1377479"/>
            <a:ext cx="4095993" cy="1046440"/>
          </a:xfrm>
          <a:prstGeom prst="rect">
            <a:avLst/>
          </a:prstGeom>
          <a:noFill/>
        </p:spPr>
        <p:txBody>
          <a:bodyPr wrap="none" rtlCol="0">
            <a:spAutoFit/>
          </a:bodyPr>
          <a:lstStyle/>
          <a:p>
            <a:r>
              <a:rPr kumimoji="1" lang="en-US" altLang="zh-CN" sz="4400" dirty="0"/>
              <a:t>Image Formation</a:t>
            </a:r>
          </a:p>
          <a:p>
            <a:endParaRPr kumimoji="1" lang="en-US" altLang="zh-CN" dirty="0"/>
          </a:p>
        </p:txBody>
      </p:sp>
    </p:spTree>
    <p:extLst>
      <p:ext uri="{BB962C8B-B14F-4D97-AF65-F5344CB8AC3E}">
        <p14:creationId xmlns:p14="http://schemas.microsoft.com/office/powerpoint/2010/main" val="3442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44444E-6 4.44444E-6 L -0.0198 0.0074 L -0.03959 0.02222 L -0.05521 0.02407 L -0.075 0.04444 " pathEditMode="relative" rAng="0" ptsTypes="AAAAA">
                                      <p:cBhvr>
                                        <p:cTn id="6" dur="4000" fill="hold"/>
                                        <p:tgtEl>
                                          <p:spTgt spid="5"/>
                                        </p:tgtEl>
                                        <p:attrNameLst>
                                          <p:attrName>ppt_x</p:attrName>
                                          <p:attrName>ppt_y</p:attrName>
                                        </p:attrNameLst>
                                      </p:cBhvr>
                                      <p:rCtr x="-3750" y="2222"/>
                                    </p:animMotion>
                                  </p:childTnLst>
                                </p:cTn>
                              </p:par>
                              <p:par>
                                <p:cTn id="7" presetID="2" presetClass="mediacall" presetSubtype="0" fill="hold" nodeType="withEffect">
                                  <p:stCondLst>
                                    <p:cond delay="0"/>
                                  </p:stCondLst>
                                  <p:childTnLst>
                                    <p:cmd type="call" cmd="togglePause">
                                      <p:cBhvr>
                                        <p:cTn id="8" dur="1" fill="hold"/>
                                        <p:tgtEl>
                                          <p:spTgt spid="6"/>
                                        </p:tgtEl>
                                      </p:cBhvr>
                                    </p:cmd>
                                  </p:childTnLst>
                                </p:cTn>
                              </p:par>
                              <p:par>
                                <p:cTn id="9" presetID="2" presetClass="mediacall" presetSubtype="0" fill="hold" nodeType="withEffect">
                                  <p:stCondLst>
                                    <p:cond delay="0"/>
                                  </p:stCondLst>
                                  <p:childTnLst>
                                    <p:cmd type="call" cmd="togglePause">
                                      <p:cBhvr>
                                        <p:cTn id="10" dur="1" fill="hold"/>
                                        <p:tgtEl>
                                          <p:spTgt spid="7"/>
                                        </p:tgtEl>
                                      </p:cBhvr>
                                    </p:cmd>
                                  </p:childTnLst>
                                </p:cTn>
                              </p:par>
                              <p:par>
                                <p:cTn id="11" presetID="2" presetClass="mediacall" presetSubtype="0" fill="hold" nodeType="withEffect">
                                  <p:stCondLst>
                                    <p:cond delay="0"/>
                                  </p:stCondLst>
                                  <p:childTnLst>
                                    <p:cmd type="call" cmd="togglePause">
                                      <p:cBhvr>
                                        <p:cTn id="12"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6"/>
                </p:tgtEl>
              </p:cMediaNode>
            </p:video>
            <p:video>
              <p:cMediaNode vol="80000">
                <p:cTn id="14" repeatCount="indefinite" fill="hold" display="0">
                  <p:stCondLst>
                    <p:cond delay="indefinite"/>
                  </p:stCondLst>
                </p:cTn>
                <p:tgtEl>
                  <p:spTgt spid="7"/>
                </p:tgtEl>
              </p:cMediaNode>
            </p:video>
            <p:video>
              <p:cMediaNode vol="80000">
                <p:cTn id="15" repeatCount="indefinite" fill="hold" display="0">
                  <p:stCondLst>
                    <p:cond delay="indefinite"/>
                  </p:stCondLst>
                </p:cTn>
                <p:tgtEl>
                  <p:spTgt spid="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rm1_input.mp4">
            <a:hlinkClick r:id="" action="ppaction://media"/>
            <a:extLst>
              <a:ext uri="{FF2B5EF4-FFF2-40B4-BE49-F238E27FC236}">
                <a16:creationId xmlns:a16="http://schemas.microsoft.com/office/drawing/2014/main" id="{655069DB-EAE1-0445-87F4-78E2F1A4123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03123" y="5006462"/>
            <a:ext cx="2418735" cy="1360538"/>
          </a:xfrm>
          <a:prstGeom prst="rect">
            <a:avLst/>
          </a:prstGeom>
        </p:spPr>
      </p:pic>
      <p:pic>
        <p:nvPicPr>
          <p:cNvPr id="3" name="dorm1_bg_PluyZo.mp4">
            <a:hlinkClick r:id="" action="ppaction://media"/>
            <a:extLst>
              <a:ext uri="{FF2B5EF4-FFF2-40B4-BE49-F238E27FC236}">
                <a16:creationId xmlns:a16="http://schemas.microsoft.com/office/drawing/2014/main" id="{989E2509-81D2-1544-8176-CA00BD7CA3F4}"/>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303639" y="5006462"/>
            <a:ext cx="2418735" cy="1360539"/>
          </a:xfrm>
          <a:prstGeom prst="rect">
            <a:avLst/>
          </a:prstGeom>
        </p:spPr>
      </p:pic>
      <p:sp>
        <p:nvSpPr>
          <p:cNvPr id="4" name="文本框 3">
            <a:extLst>
              <a:ext uri="{FF2B5EF4-FFF2-40B4-BE49-F238E27FC236}">
                <a16:creationId xmlns:a16="http://schemas.microsoft.com/office/drawing/2014/main" id="{8075187A-1CC6-2646-963C-21CB8E0D3A44}"/>
              </a:ext>
            </a:extLst>
          </p:cNvPr>
          <p:cNvSpPr txBox="1"/>
          <p:nvPr/>
        </p:nvSpPr>
        <p:spPr>
          <a:xfrm>
            <a:off x="2912707" y="5584722"/>
            <a:ext cx="300082" cy="369332"/>
          </a:xfrm>
          <a:prstGeom prst="rect">
            <a:avLst/>
          </a:prstGeom>
          <a:noFill/>
        </p:spPr>
        <p:txBody>
          <a:bodyPr wrap="none" rtlCol="0">
            <a:spAutoFit/>
          </a:bodyPr>
          <a:lstStyle/>
          <a:p>
            <a:r>
              <a:rPr kumimoji="1" lang="en-US" altLang="zh-CN" dirty="0"/>
              <a:t>=</a:t>
            </a:r>
            <a:endParaRPr kumimoji="1" lang="zh-CN" altLang="en-US" dirty="0"/>
          </a:p>
        </p:txBody>
      </p:sp>
      <p:pic>
        <p:nvPicPr>
          <p:cNvPr id="5" name="dorm1_rf_JAIQOI.mp4">
            <a:hlinkClick r:id="" action="ppaction://media"/>
            <a:extLst>
              <a:ext uri="{FF2B5EF4-FFF2-40B4-BE49-F238E27FC236}">
                <a16:creationId xmlns:a16="http://schemas.microsoft.com/office/drawing/2014/main" id="{C960E632-1CE5-8D49-9109-AA326325819A}"/>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204156" y="5006462"/>
            <a:ext cx="2418736" cy="1360539"/>
          </a:xfrm>
          <a:prstGeom prst="rect">
            <a:avLst/>
          </a:prstGeom>
        </p:spPr>
      </p:pic>
      <p:sp>
        <p:nvSpPr>
          <p:cNvPr id="6" name="文本框 5">
            <a:extLst>
              <a:ext uri="{FF2B5EF4-FFF2-40B4-BE49-F238E27FC236}">
                <a16:creationId xmlns:a16="http://schemas.microsoft.com/office/drawing/2014/main" id="{7CC3A557-D216-874A-9A05-B28A6813D3EF}"/>
              </a:ext>
            </a:extLst>
          </p:cNvPr>
          <p:cNvSpPr txBox="1"/>
          <p:nvPr/>
        </p:nvSpPr>
        <p:spPr>
          <a:xfrm>
            <a:off x="5813224" y="5502065"/>
            <a:ext cx="300082" cy="369332"/>
          </a:xfrm>
          <a:prstGeom prst="rect">
            <a:avLst/>
          </a:prstGeom>
          <a:noFill/>
        </p:spPr>
        <p:txBody>
          <a:bodyPr wrap="non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37E7895-EBB4-1742-8F82-00E99ED64842}"/>
                  </a:ext>
                </a:extLst>
              </p:cNvPr>
              <p:cNvSpPr txBox="1"/>
              <p:nvPr/>
            </p:nvSpPr>
            <p:spPr>
              <a:xfrm>
                <a:off x="1494504" y="4581832"/>
                <a:ext cx="420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𝐼</m:t>
                          </m:r>
                        </m:e>
                        <m:sup>
                          <m:r>
                            <a:rPr kumimoji="1" lang="en-US" altLang="zh-CN" b="0" i="1" smtClean="0">
                              <a:latin typeface="Cambria Math" panose="02040503050406030204" pitchFamily="18" charset="0"/>
                            </a:rPr>
                            <m:t>𝑡</m:t>
                          </m:r>
                        </m:sup>
                      </m:sSup>
                    </m:oMath>
                  </m:oMathPara>
                </a14:m>
                <a:endParaRPr kumimoji="1" lang="en-US" altLang="zh-CN" b="0" dirty="0"/>
              </a:p>
            </p:txBody>
          </p:sp>
        </mc:Choice>
        <mc:Fallback xmlns="">
          <p:sp>
            <p:nvSpPr>
              <p:cNvPr id="7" name="文本框 6">
                <a:extLst>
                  <a:ext uri="{FF2B5EF4-FFF2-40B4-BE49-F238E27FC236}">
                    <a16:creationId xmlns:a16="http://schemas.microsoft.com/office/drawing/2014/main" id="{D37E7895-EBB4-1742-8F82-00E99ED64842}"/>
                  </a:ext>
                </a:extLst>
              </p:cNvPr>
              <p:cNvSpPr txBox="1">
                <a:spLocks noRot="1" noChangeAspect="1" noMove="1" noResize="1" noEditPoints="1" noAdjustHandles="1" noChangeArrowheads="1" noChangeShapeType="1" noTextEdit="1"/>
              </p:cNvSpPr>
              <p:nvPr/>
            </p:nvSpPr>
            <p:spPr>
              <a:xfrm>
                <a:off x="1494504" y="4581832"/>
                <a:ext cx="420821"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ED547D2-AD4E-5242-828C-D7A08B03B147}"/>
                  </a:ext>
                </a:extLst>
              </p:cNvPr>
              <p:cNvSpPr txBox="1"/>
              <p:nvPr/>
            </p:nvSpPr>
            <p:spPr>
              <a:xfrm>
                <a:off x="4348254" y="4581832"/>
                <a:ext cx="761875" cy="371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𝐵</m:t>
                          </m:r>
                        </m:sub>
                        <m:sup>
                          <m:r>
                            <a:rPr kumimoji="1" lang="en-US" altLang="zh-CN" i="1">
                              <a:latin typeface="Cambria Math" panose="02040503050406030204" pitchFamily="18" charset="0"/>
                            </a:rPr>
                            <m:t>𝑡</m:t>
                          </m:r>
                        </m:sup>
                      </m:sSubSup>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𝐼</m:t>
                          </m:r>
                        </m:e>
                        <m:sub>
                          <m:r>
                            <a:rPr kumimoji="1" lang="en-US" altLang="zh-CN" b="0" i="1" smtClean="0">
                              <a:latin typeface="Cambria Math" panose="02040503050406030204" pitchFamily="18" charset="0"/>
                            </a:rPr>
                            <m:t>𝐵</m:t>
                          </m:r>
                        </m:sub>
                      </m:sSub>
                    </m:oMath>
                  </m:oMathPara>
                </a14:m>
                <a:endParaRPr kumimoji="1" lang="zh-CN" altLang="en-US" dirty="0"/>
              </a:p>
            </p:txBody>
          </p:sp>
        </mc:Choice>
        <mc:Fallback xmlns="">
          <p:sp>
            <p:nvSpPr>
              <p:cNvPr id="8" name="文本框 7">
                <a:extLst>
                  <a:ext uri="{FF2B5EF4-FFF2-40B4-BE49-F238E27FC236}">
                    <a16:creationId xmlns:a16="http://schemas.microsoft.com/office/drawing/2014/main" id="{8ED547D2-AD4E-5242-828C-D7A08B03B147}"/>
                  </a:ext>
                </a:extLst>
              </p:cNvPr>
              <p:cNvSpPr txBox="1">
                <a:spLocks noRot="1" noChangeAspect="1" noMove="1" noResize="1" noEditPoints="1" noAdjustHandles="1" noChangeArrowheads="1" noChangeShapeType="1" noTextEdit="1"/>
              </p:cNvSpPr>
              <p:nvPr/>
            </p:nvSpPr>
            <p:spPr>
              <a:xfrm>
                <a:off x="4348254" y="4581832"/>
                <a:ext cx="761875" cy="37125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E1D2F68-72C8-E741-84AF-DC7A148FD33B}"/>
                  </a:ext>
                </a:extLst>
              </p:cNvPr>
              <p:cNvSpPr txBox="1"/>
              <p:nvPr/>
            </p:nvSpPr>
            <p:spPr>
              <a:xfrm>
                <a:off x="7148052" y="4532671"/>
                <a:ext cx="442877" cy="374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sSubSup>
                            <m:sSubSupPr>
                              <m:ctrlPr>
                                <a:rPr kumimoji="1" lang="en-US" altLang="zh-CN" i="1" dirty="0">
                                  <a:latin typeface="Cambria Math" panose="02040503050406030204" pitchFamily="18" charset="0"/>
                                </a:rPr>
                              </m:ctrlPr>
                            </m:sSubSupPr>
                            <m:e>
                              <m:r>
                                <a:rPr kumimoji="1" lang="en-US" altLang="zh-CN" i="1" dirty="0">
                                  <a:latin typeface="Cambria Math" panose="02040503050406030204" pitchFamily="18" charset="0"/>
                                </a:rPr>
                                <m:t>𝑊</m:t>
                              </m:r>
                            </m:e>
                            <m:sub>
                              <m:r>
                                <a:rPr kumimoji="1" lang="en-US" altLang="zh-CN" i="1" dirty="0">
                                  <a:latin typeface="Cambria Math" panose="02040503050406030204" pitchFamily="18" charset="0"/>
                                </a:rPr>
                                <m:t>𝑂</m:t>
                              </m:r>
                            </m:sub>
                            <m:sup>
                              <m:r>
                                <a:rPr kumimoji="1" lang="en-US" altLang="zh-CN" i="1" dirty="0">
                                  <a:latin typeface="Cambria Math" panose="02040503050406030204" pitchFamily="18" charset="0"/>
                                </a:rPr>
                                <m:t>𝑡</m:t>
                              </m:r>
                            </m:sup>
                          </m:sSubSup>
                          <m:r>
                            <a:rPr kumimoji="1" lang="en-US" altLang="zh-CN" b="0" i="1" smtClean="0">
                              <a:latin typeface="Cambria Math" panose="02040503050406030204" pitchFamily="18" charset="0"/>
                            </a:rPr>
                            <m:t>𝐼</m:t>
                          </m:r>
                        </m:e>
                        <m:sub>
                          <m:r>
                            <a:rPr kumimoji="1" lang="en-US" altLang="zh-CN" b="0" i="1" smtClean="0">
                              <a:latin typeface="Cambria Math" panose="02040503050406030204" pitchFamily="18" charset="0"/>
                            </a:rPr>
                            <m:t>𝑂</m:t>
                          </m:r>
                        </m:sub>
                      </m:sSub>
                    </m:oMath>
                  </m:oMathPara>
                </a14:m>
                <a:endParaRPr kumimoji="1" lang="zh-CN" altLang="en-US" dirty="0"/>
              </a:p>
            </p:txBody>
          </p:sp>
        </mc:Choice>
        <mc:Fallback xmlns="">
          <p:sp>
            <p:nvSpPr>
              <p:cNvPr id="9" name="文本框 8">
                <a:extLst>
                  <a:ext uri="{FF2B5EF4-FFF2-40B4-BE49-F238E27FC236}">
                    <a16:creationId xmlns:a16="http://schemas.microsoft.com/office/drawing/2014/main" id="{DE1D2F68-72C8-E741-84AF-DC7A148FD33B}"/>
                  </a:ext>
                </a:extLst>
              </p:cNvPr>
              <p:cNvSpPr txBox="1">
                <a:spLocks noRot="1" noChangeAspect="1" noMove="1" noResize="1" noEditPoints="1" noAdjustHandles="1" noChangeArrowheads="1" noChangeShapeType="1" noTextEdit="1"/>
              </p:cNvSpPr>
              <p:nvPr/>
            </p:nvSpPr>
            <p:spPr>
              <a:xfrm>
                <a:off x="7148052" y="4532671"/>
                <a:ext cx="442877" cy="374654"/>
              </a:xfrm>
              <a:prstGeom prst="rect">
                <a:avLst/>
              </a:prstGeom>
              <a:blipFill>
                <a:blip r:embed="rId14"/>
                <a:stretch>
                  <a:fillRect r="-4444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82ED574-B7DC-7248-AD2B-692E6EA07F6C}"/>
              </a:ext>
            </a:extLst>
          </p:cNvPr>
          <p:cNvSpPr txBox="1"/>
          <p:nvPr/>
        </p:nvSpPr>
        <p:spPr>
          <a:xfrm>
            <a:off x="349968" y="1320758"/>
            <a:ext cx="1618328" cy="369332"/>
          </a:xfrm>
          <a:prstGeom prst="rect">
            <a:avLst/>
          </a:prstGeom>
          <a:noFill/>
        </p:spPr>
        <p:txBody>
          <a:bodyPr wrap="none" rtlCol="0">
            <a:spAutoFit/>
          </a:bodyPr>
          <a:lstStyle/>
          <a:p>
            <a:r>
              <a:rPr kumimoji="1" lang="en-US" altLang="zh-CN" dirty="0"/>
              <a:t>Assumptions</a:t>
            </a:r>
            <a:r>
              <a:rPr kumimoji="1" lang="zh-CN" altLang="en-US" dirty="0"/>
              <a:t>：</a:t>
            </a:r>
          </a:p>
        </p:txBody>
      </p:sp>
      <p:sp>
        <p:nvSpPr>
          <p:cNvPr id="11" name="文本框 10">
            <a:extLst>
              <a:ext uri="{FF2B5EF4-FFF2-40B4-BE49-F238E27FC236}">
                <a16:creationId xmlns:a16="http://schemas.microsoft.com/office/drawing/2014/main" id="{31891672-B0BC-1340-BD6D-08FC13D29A87}"/>
              </a:ext>
            </a:extLst>
          </p:cNvPr>
          <p:cNvSpPr txBox="1"/>
          <p:nvPr/>
        </p:nvSpPr>
        <p:spPr>
          <a:xfrm>
            <a:off x="333717" y="1745388"/>
            <a:ext cx="925190" cy="276999"/>
          </a:xfrm>
          <a:prstGeom prst="rect">
            <a:avLst/>
          </a:prstGeom>
          <a:noFill/>
        </p:spPr>
        <p:txBody>
          <a:bodyPr wrap="none" rtlCol="0">
            <a:spAutoFit/>
          </a:bodyPr>
          <a:lstStyle/>
          <a:p>
            <a:r>
              <a:rPr kumimoji="1" lang="en-US" altLang="zh-CN" sz="1200" dirty="0"/>
              <a:t>Static</a:t>
            </a:r>
            <a:r>
              <a:rPr kumimoji="1" lang="zh-CN" altLang="en-US" sz="1200" dirty="0"/>
              <a:t> </a:t>
            </a:r>
            <a:r>
              <a:rPr kumimoji="1" lang="en-US" altLang="zh-CN" sz="1200" dirty="0"/>
              <a:t>scene</a:t>
            </a:r>
            <a:endParaRPr kumimoji="1" lang="zh-CN" altLang="en-US" sz="1200" dirty="0"/>
          </a:p>
        </p:txBody>
      </p:sp>
      <p:sp>
        <p:nvSpPr>
          <p:cNvPr id="12" name="文本框 11">
            <a:extLst>
              <a:ext uri="{FF2B5EF4-FFF2-40B4-BE49-F238E27FC236}">
                <a16:creationId xmlns:a16="http://schemas.microsoft.com/office/drawing/2014/main" id="{881B83D0-26A5-1244-B722-0868C2EC0E3D}"/>
              </a:ext>
            </a:extLst>
          </p:cNvPr>
          <p:cNvSpPr txBox="1"/>
          <p:nvPr/>
        </p:nvSpPr>
        <p:spPr>
          <a:xfrm>
            <a:off x="333717" y="2022387"/>
            <a:ext cx="2418735" cy="461665"/>
          </a:xfrm>
          <a:prstGeom prst="rect">
            <a:avLst/>
          </a:prstGeom>
          <a:noFill/>
        </p:spPr>
        <p:txBody>
          <a:bodyPr wrap="square" rtlCol="0">
            <a:spAutoFit/>
          </a:bodyPr>
          <a:lstStyle/>
          <a:p>
            <a:r>
              <a:rPr kumimoji="1" lang="en-US" altLang="zh-CN" sz="1200" dirty="0"/>
              <a:t>The</a:t>
            </a:r>
            <a:r>
              <a:rPr kumimoji="1" lang="zh-CN" altLang="en-US" sz="1200" dirty="0"/>
              <a:t> </a:t>
            </a:r>
            <a:r>
              <a:rPr kumimoji="1" lang="en-US" altLang="zh-CN" sz="1200" dirty="0"/>
              <a:t>motions of two layers are different</a:t>
            </a:r>
            <a:endParaRPr kumimoji="1" lang="zh-CN" altLang="en-US" sz="1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DFD8E9C-716E-0440-A023-36E10A07AC4B}"/>
                  </a:ext>
                </a:extLst>
              </p:cNvPr>
              <p:cNvSpPr txBox="1"/>
              <p:nvPr/>
            </p:nvSpPr>
            <p:spPr>
              <a:xfrm>
                <a:off x="333717" y="3093348"/>
                <a:ext cx="2314929" cy="651653"/>
              </a:xfrm>
              <a:prstGeom prst="rect">
                <a:avLst/>
              </a:prstGeom>
              <a:noFill/>
            </p:spPr>
            <p:txBody>
              <a:bodyPr wrap="none" rtlCol="0">
                <a:spAutoFit/>
              </a:bodyPr>
              <a:lstStyle/>
              <a:p>
                <a14:m>
                  <m:oMath xmlns:m="http://schemas.openxmlformats.org/officeDocument/2006/math">
                    <m:r>
                      <a:rPr kumimoji="1" lang="en-US" altLang="zh-CN" b="0" i="1" smtClean="0">
                        <a:latin typeface="Cambria Math" panose="02040503050406030204" pitchFamily="18" charset="0"/>
                      </a:rPr>
                      <m:t>𝑡</m:t>
                    </m:r>
                  </m:oMath>
                </a14:m>
                <a:r>
                  <a:rPr kumimoji="1" lang="en-US" altLang="zh-CN" dirty="0"/>
                  <a:t>:</a:t>
                </a:r>
                <a:r>
                  <a:rPr kumimoji="1" lang="zh-CN" altLang="en-US" dirty="0"/>
                  <a:t> </a:t>
                </a:r>
                <a:r>
                  <a:rPr kumimoji="1" lang="en-US" altLang="zh-CN" dirty="0"/>
                  <a:t>frame index</a:t>
                </a:r>
              </a:p>
              <a:p>
                <a14:m>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b="0" i="1" smtClean="0">
                            <a:latin typeface="Cambria Math" panose="02040503050406030204" pitchFamily="18" charset="0"/>
                          </a:rPr>
                          <m:t>𝑊</m:t>
                        </m:r>
                      </m:e>
                      <m:sub>
                        <m:r>
                          <a:rPr kumimoji="1" lang="en-US" altLang="zh-CN" b="0" i="1" smtClean="0">
                            <a:latin typeface="Cambria Math" panose="02040503050406030204" pitchFamily="18" charset="0"/>
                          </a:rPr>
                          <m:t>𝐵</m:t>
                        </m:r>
                      </m:sub>
                      <m:sup>
                        <m:r>
                          <a:rPr kumimoji="1" lang="en-US" altLang="zh-CN" b="0" i="1" smtClean="0">
                            <a:latin typeface="Cambria Math" panose="02040503050406030204" pitchFamily="18" charset="0"/>
                          </a:rPr>
                          <m:t>𝑡</m:t>
                        </m:r>
                      </m:sup>
                    </m:sSubSup>
                  </m:oMath>
                </a14:m>
                <a:r>
                  <a:rPr kumimoji="1" lang="en-US" altLang="zh-CN" dirty="0"/>
                  <a:t>,</a:t>
                </a:r>
                <a14:m>
                  <m:oMath xmlns:m="http://schemas.openxmlformats.org/officeDocument/2006/math">
                    <m:sSubSup>
                      <m:sSubSupPr>
                        <m:ctrlPr>
                          <a:rPr kumimoji="1" lang="en-US" altLang="zh-CN" i="1" dirty="0" smtClean="0">
                            <a:latin typeface="Cambria Math" panose="02040503050406030204" pitchFamily="18" charset="0"/>
                          </a:rPr>
                        </m:ctrlPr>
                      </m:sSubSupPr>
                      <m:e>
                        <m:r>
                          <a:rPr kumimoji="1" lang="en-US" altLang="zh-CN" b="0" i="1" dirty="0" smtClean="0">
                            <a:latin typeface="Cambria Math" panose="02040503050406030204" pitchFamily="18" charset="0"/>
                          </a:rPr>
                          <m:t>𝑊</m:t>
                        </m:r>
                      </m:e>
                      <m:sub>
                        <m:r>
                          <a:rPr kumimoji="1" lang="en-US" altLang="zh-CN" b="0" i="1" dirty="0" smtClean="0">
                            <a:latin typeface="Cambria Math" panose="02040503050406030204" pitchFamily="18" charset="0"/>
                          </a:rPr>
                          <m:t>𝑂</m:t>
                        </m:r>
                      </m:sub>
                      <m:sup>
                        <m:r>
                          <a:rPr kumimoji="1" lang="en-US" altLang="zh-CN" b="0" i="1" dirty="0" smtClean="0">
                            <a:latin typeface="Cambria Math" panose="02040503050406030204" pitchFamily="18" charset="0"/>
                          </a:rPr>
                          <m:t>𝑡</m:t>
                        </m:r>
                      </m:sup>
                    </m:sSubSup>
                    <m:r>
                      <a:rPr kumimoji="1" lang="en-US" altLang="zh-CN" b="0" i="1" dirty="0" smtClean="0">
                        <a:latin typeface="Cambria Math" panose="02040503050406030204" pitchFamily="18" charset="0"/>
                      </a:rPr>
                      <m:t>:</m:t>
                    </m:r>
                  </m:oMath>
                </a14:m>
                <a:r>
                  <a:rPr kumimoji="1" lang="en-US" altLang="zh-CN" dirty="0"/>
                  <a:t> warping fields</a:t>
                </a:r>
              </a:p>
            </p:txBody>
          </p:sp>
        </mc:Choice>
        <mc:Fallback xmlns="">
          <p:sp>
            <p:nvSpPr>
              <p:cNvPr id="13" name="文本框 12">
                <a:extLst>
                  <a:ext uri="{FF2B5EF4-FFF2-40B4-BE49-F238E27FC236}">
                    <a16:creationId xmlns:a16="http://schemas.microsoft.com/office/drawing/2014/main" id="{ADFD8E9C-716E-0440-A023-36E10A07AC4B}"/>
                  </a:ext>
                </a:extLst>
              </p:cNvPr>
              <p:cNvSpPr txBox="1">
                <a:spLocks noRot="1" noChangeAspect="1" noMove="1" noResize="1" noEditPoints="1" noAdjustHandles="1" noChangeArrowheads="1" noChangeShapeType="1" noTextEdit="1"/>
              </p:cNvSpPr>
              <p:nvPr/>
            </p:nvSpPr>
            <p:spPr>
              <a:xfrm>
                <a:off x="333717" y="3093348"/>
                <a:ext cx="2314929" cy="651653"/>
              </a:xfrm>
              <a:prstGeom prst="rect">
                <a:avLst/>
              </a:prstGeom>
              <a:blipFill>
                <a:blip r:embed="rId15"/>
                <a:stretch>
                  <a:fillRect t="-3846" r="-543" b="-13462"/>
                </a:stretch>
              </a:blipFill>
            </p:spPr>
            <p:txBody>
              <a:bodyPr/>
              <a:lstStyle/>
              <a:p>
                <a:r>
                  <a:rPr lang="zh-CN" altLang="en-US">
                    <a:noFill/>
                  </a:rPr>
                  <a:t> </a:t>
                </a:r>
              </a:p>
            </p:txBody>
          </p:sp>
        </mc:Fallback>
      </mc:AlternateContent>
      <p:grpSp>
        <p:nvGrpSpPr>
          <p:cNvPr id="16" name="Group 10">
            <a:extLst>
              <a:ext uri="{FF2B5EF4-FFF2-40B4-BE49-F238E27FC236}">
                <a16:creationId xmlns:a16="http://schemas.microsoft.com/office/drawing/2014/main" id="{7CC98962-D986-B248-BE4F-DC58EFD98BE1}"/>
              </a:ext>
            </a:extLst>
          </p:cNvPr>
          <p:cNvGrpSpPr/>
          <p:nvPr/>
        </p:nvGrpSpPr>
        <p:grpSpPr>
          <a:xfrm>
            <a:off x="2752452" y="1959884"/>
            <a:ext cx="6218904" cy="2149292"/>
            <a:chOff x="4488740" y="1229323"/>
            <a:chExt cx="7469288" cy="2475972"/>
          </a:xfrm>
        </p:grpSpPr>
        <p:pic>
          <p:nvPicPr>
            <p:cNvPr id="17" name="Picture 4">
              <a:extLst>
                <a:ext uri="{FF2B5EF4-FFF2-40B4-BE49-F238E27FC236}">
                  <a16:creationId xmlns:a16="http://schemas.microsoft.com/office/drawing/2014/main" id="{501467D3-50EF-9B4B-BC03-DA946ACC309C}"/>
                </a:ext>
              </a:extLst>
            </p:cNvPr>
            <p:cNvPicPr>
              <a:picLocks noChangeAspect="1"/>
            </p:cNvPicPr>
            <p:nvPr/>
          </p:nvPicPr>
          <p:blipFill>
            <a:blip r:embed="rId16" r:link="rId17" cstate="print">
              <a:extLst>
                <a:ext uri="{28A0092B-C50C-407E-A947-70E740481C1C}">
                  <a14:useLocalDpi xmlns:a14="http://schemas.microsoft.com/office/drawing/2010/main" val="0"/>
                </a:ext>
              </a:extLst>
            </a:blip>
            <a:stretch>
              <a:fillRect/>
            </a:stretch>
          </p:blipFill>
          <p:spPr>
            <a:xfrm>
              <a:off x="4570009" y="1229323"/>
              <a:ext cx="3313202" cy="1847088"/>
            </a:xfrm>
            <a:prstGeom prst="rect">
              <a:avLst/>
            </a:prstGeom>
            <a:ln w="6350">
              <a:solidFill>
                <a:schemeClr val="tx1">
                  <a:lumMod val="50000"/>
                </a:schemeClr>
              </a:solidFill>
            </a:ln>
          </p:spPr>
        </p:pic>
        <mc:AlternateContent xmlns:mc="http://schemas.openxmlformats.org/markup-compatibility/2006" xmlns:a14="http://schemas.microsoft.com/office/drawing/2010/main">
          <mc:Choice Requires="a14">
            <p:sp>
              <p:nvSpPr>
                <p:cNvPr id="18" name="Rectangle 5">
                  <a:extLst>
                    <a:ext uri="{FF2B5EF4-FFF2-40B4-BE49-F238E27FC236}">
                      <a16:creationId xmlns:a16="http://schemas.microsoft.com/office/drawing/2014/main" id="{F8EBAD54-4759-EB42-ACB5-E36F3A713AB5}"/>
                    </a:ext>
                  </a:extLst>
                </p:cNvPr>
                <p:cNvSpPr/>
                <p:nvPr/>
              </p:nvSpPr>
              <p:spPr>
                <a:xfrm>
                  <a:off x="4488740" y="3156690"/>
                  <a:ext cx="2930931" cy="402354"/>
                </a:xfrm>
                <a:prstGeom prst="rect">
                  <a:avLst/>
                </a:prstGeom>
              </p:spPr>
              <p:txBody>
                <a:bodyPr wrap="none">
                  <a:spAutoFit/>
                </a:bodyPr>
                <a:lstStyle/>
                <a:p>
                  <a:r>
                    <a:rPr lang="en-US" sz="2000" dirty="0"/>
                    <a:t>Motion of Background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𝑊</m:t>
                          </m:r>
                        </m:e>
                        <m:sub>
                          <m:r>
                            <a:rPr lang="en-US" sz="2000" i="1">
                              <a:latin typeface="Cambria Math" panose="02040503050406030204" pitchFamily="18" charset="0"/>
                            </a:rPr>
                            <m:t>𝐵</m:t>
                          </m:r>
                        </m:sub>
                        <m:sup>
                          <m:r>
                            <a:rPr lang="en-US" sz="2000" i="1">
                              <a:latin typeface="Cambria Math" panose="02040503050406030204" pitchFamily="18" charset="0"/>
                            </a:rPr>
                            <m:t>𝑡</m:t>
                          </m:r>
                        </m:sup>
                      </m:sSubSup>
                    </m:oMath>
                  </a14:m>
                  <a:endParaRPr lang="en-US" sz="2000" dirty="0"/>
                </a:p>
              </p:txBody>
            </p:sp>
          </mc:Choice>
          <mc:Fallback xmlns="">
            <p:sp>
              <p:nvSpPr>
                <p:cNvPr id="18" name="Rectangle 5">
                  <a:extLst>
                    <a:ext uri="{FF2B5EF4-FFF2-40B4-BE49-F238E27FC236}">
                      <a16:creationId xmlns:a16="http://schemas.microsoft.com/office/drawing/2014/main" id="{F8EBAD54-4759-EB42-ACB5-E36F3A713AB5}"/>
                    </a:ext>
                  </a:extLst>
                </p:cNvPr>
                <p:cNvSpPr>
                  <a:spLocks noRot="1" noChangeAspect="1" noMove="1" noResize="1" noEditPoints="1" noAdjustHandles="1" noChangeArrowheads="1" noChangeShapeType="1" noTextEdit="1"/>
                </p:cNvSpPr>
                <p:nvPr/>
              </p:nvSpPr>
              <p:spPr>
                <a:xfrm>
                  <a:off x="4488740" y="3156690"/>
                  <a:ext cx="2930931" cy="402354"/>
                </a:xfrm>
                <a:prstGeom prst="rect">
                  <a:avLst/>
                </a:prstGeom>
                <a:blipFill>
                  <a:blip r:embed="rId18"/>
                  <a:stretch>
                    <a:fillRect l="-2591" t="-6897" r="-16580" b="-37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Rectangle 32">
                  <a:extLst>
                    <a:ext uri="{FF2B5EF4-FFF2-40B4-BE49-F238E27FC236}">
                      <a16:creationId xmlns:a16="http://schemas.microsoft.com/office/drawing/2014/main" id="{C29B64A4-B160-6842-A9ED-DC51D642265F}"/>
                    </a:ext>
                  </a:extLst>
                </p:cNvPr>
                <p:cNvSpPr/>
                <p:nvPr/>
              </p:nvSpPr>
              <p:spPr>
                <a:xfrm>
                  <a:off x="8211918" y="3156690"/>
                  <a:ext cx="3746110" cy="548605"/>
                </a:xfrm>
                <a:prstGeom prst="rect">
                  <a:avLst/>
                </a:prstGeom>
              </p:spPr>
              <p:txBody>
                <a:bodyPr wrap="square">
                  <a:spAutoFit/>
                </a:bodyPr>
                <a:lstStyle/>
                <a:p>
                  <a:r>
                    <a:rPr lang="en-US" sz="2000" dirty="0"/>
                    <a:t>Motion of Obstruction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𝑊</m:t>
                          </m:r>
                        </m:e>
                        <m:sub>
                          <m:r>
                            <a:rPr lang="en-US" sz="2000" b="0" i="1" smtClean="0">
                              <a:latin typeface="Cambria Math" panose="02040503050406030204" pitchFamily="18" charset="0"/>
                            </a:rPr>
                            <m:t>𝑂</m:t>
                          </m:r>
                        </m:sub>
                        <m:sup>
                          <m:r>
                            <a:rPr lang="en-US" sz="2000" i="1">
                              <a:latin typeface="Cambria Math" panose="02040503050406030204" pitchFamily="18" charset="0"/>
                            </a:rPr>
                            <m:t>𝑡</m:t>
                          </m:r>
                        </m:sup>
                      </m:sSubSup>
                    </m:oMath>
                  </a14:m>
                  <a:endParaRPr lang="en-US" sz="2000" dirty="0"/>
                </a:p>
              </p:txBody>
            </p:sp>
          </mc:Choice>
          <mc:Fallback xmlns="">
            <p:sp>
              <p:nvSpPr>
                <p:cNvPr id="19" name="Rectangle 32">
                  <a:extLst>
                    <a:ext uri="{FF2B5EF4-FFF2-40B4-BE49-F238E27FC236}">
                      <a16:creationId xmlns:a16="http://schemas.microsoft.com/office/drawing/2014/main" id="{C29B64A4-B160-6842-A9ED-DC51D642265F}"/>
                    </a:ext>
                  </a:extLst>
                </p:cNvPr>
                <p:cNvSpPr>
                  <a:spLocks noRot="1" noChangeAspect="1" noMove="1" noResize="1" noEditPoints="1" noAdjustHandles="1" noChangeArrowheads="1" noChangeShapeType="1" noTextEdit="1"/>
                </p:cNvSpPr>
                <p:nvPr/>
              </p:nvSpPr>
              <p:spPr>
                <a:xfrm>
                  <a:off x="8211918" y="3156690"/>
                  <a:ext cx="3746110" cy="548605"/>
                </a:xfrm>
                <a:prstGeom prst="rect">
                  <a:avLst/>
                </a:prstGeom>
                <a:blipFill>
                  <a:blip r:embed="rId19"/>
                  <a:stretch>
                    <a:fillRect l="-1626" t="-5128" b="-2564"/>
                  </a:stretch>
                </a:blipFill>
              </p:spPr>
              <p:txBody>
                <a:bodyPr/>
                <a:lstStyle/>
                <a:p>
                  <a:r>
                    <a:rPr lang="zh-CN" altLang="en-US">
                      <a:noFill/>
                    </a:rPr>
                    <a:t> </a:t>
                  </a:r>
                </a:p>
              </p:txBody>
            </p:sp>
          </mc:Fallback>
        </mc:AlternateContent>
        <p:pic>
          <p:nvPicPr>
            <p:cNvPr id="20" name="Picture 9">
              <a:extLst>
                <a:ext uri="{FF2B5EF4-FFF2-40B4-BE49-F238E27FC236}">
                  <a16:creationId xmlns:a16="http://schemas.microsoft.com/office/drawing/2014/main" id="{0A567497-13E6-344A-8DCF-C17645CF5E7A}"/>
                </a:ext>
              </a:extLst>
            </p:cNvPr>
            <p:cNvPicPr>
              <a:picLocks noChangeAspect="1"/>
            </p:cNvPicPr>
            <p:nvPr/>
          </p:nvPicPr>
          <p:blipFill>
            <a:blip r:embed="rId20" r:link="rId21" cstate="print">
              <a:extLst>
                <a:ext uri="{28A0092B-C50C-407E-A947-70E740481C1C}">
                  <a14:useLocalDpi xmlns:a14="http://schemas.microsoft.com/office/drawing/2010/main" val="0"/>
                </a:ext>
              </a:extLst>
            </a:blip>
            <a:stretch>
              <a:fillRect/>
            </a:stretch>
          </p:blipFill>
          <p:spPr>
            <a:xfrm>
              <a:off x="8350954" y="1250907"/>
              <a:ext cx="3313201" cy="1847088"/>
            </a:xfrm>
            <a:prstGeom prst="rect">
              <a:avLst/>
            </a:prstGeom>
            <a:ln w="6350">
              <a:solidFill>
                <a:schemeClr val="tx1">
                  <a:lumMod val="50000"/>
                </a:schemeClr>
              </a:solidFill>
            </a:ln>
          </p:spPr>
        </p:pic>
      </p:grpSp>
    </p:spTree>
    <p:extLst>
      <p:ext uri="{BB962C8B-B14F-4D97-AF65-F5344CB8AC3E}">
        <p14:creationId xmlns:p14="http://schemas.microsoft.com/office/powerpoint/2010/main" val="149892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par>
                                <p:cTn id="7" presetID="2" presetClass="mediacall" presetSubtype="0" fill="hold" nodeType="withEffect">
                                  <p:stCondLst>
                                    <p:cond delay="0"/>
                                  </p:stCondLst>
                                  <p:childTnLst>
                                    <p:cmd type="call" cmd="togglePause">
                                      <p:cBhvr>
                                        <p:cTn id="8" dur="1" fill="hold"/>
                                        <p:tgtEl>
                                          <p:spTgt spid="3"/>
                                        </p:tgtEl>
                                      </p:cBhvr>
                                    </p:cmd>
                                  </p:childTnLst>
                                </p:cTn>
                              </p:par>
                              <p:par>
                                <p:cTn id="9" presetID="2" presetClass="mediacall" presetSubtype="0" fill="hold" nodeType="withEffect">
                                  <p:stCondLst>
                                    <p:cond delay="0"/>
                                  </p:stCondLst>
                                  <p:childTnLst>
                                    <p:cmd type="call" cmd="togglePause">
                                      <p:cBhvr>
                                        <p:cTn id="10" dur="1" fill="hold"/>
                                        <p:tgtEl>
                                          <p:spTgt spid="5"/>
                                        </p:tgtEl>
                                      </p:cBhvr>
                                    </p:cmd>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2"/>
                </p:tgtEl>
              </p:cMediaNode>
            </p:video>
            <p:video>
              <p:cMediaNode vol="80000">
                <p:cTn id="14" repeatCount="indefinite" fill="hold" display="0">
                  <p:stCondLst>
                    <p:cond delay="indefinite"/>
                  </p:stCondLst>
                </p:cTn>
                <p:tgtEl>
                  <p:spTgt spid="3"/>
                </p:tgtEl>
              </p:cMediaNode>
            </p:video>
            <p:video>
              <p:cMediaNode vol="80000">
                <p:cTn id="15" repeatCount="indefinite"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ACE8D66-EB9B-BA4A-8E04-FC53A44A14AB}"/>
              </a:ext>
            </a:extLst>
          </p:cNvPr>
          <p:cNvSpPr txBox="1"/>
          <p:nvPr/>
        </p:nvSpPr>
        <p:spPr>
          <a:xfrm>
            <a:off x="255639" y="294968"/>
            <a:ext cx="4769767" cy="769441"/>
          </a:xfrm>
          <a:prstGeom prst="rect">
            <a:avLst/>
          </a:prstGeom>
          <a:noFill/>
        </p:spPr>
        <p:txBody>
          <a:bodyPr wrap="none" rtlCol="0">
            <a:spAutoFit/>
          </a:bodyPr>
          <a:lstStyle/>
          <a:p>
            <a:r>
              <a:rPr kumimoji="1" lang="en-US" altLang="zh-CN" sz="4400" dirty="0"/>
              <a:t>Opaque</a:t>
            </a:r>
            <a:r>
              <a:rPr kumimoji="1" lang="zh-CN" altLang="en-US" sz="4400" dirty="0"/>
              <a:t> </a:t>
            </a:r>
            <a:r>
              <a:rPr kumimoji="1" lang="en-US" altLang="zh-CN" sz="4400" dirty="0"/>
              <a:t>obstruction</a:t>
            </a:r>
            <a:endParaRPr kumimoji="1" lang="zh-CN" altLang="en-US" sz="4400" dirty="0"/>
          </a:p>
        </p:txBody>
      </p:sp>
      <p:pic>
        <p:nvPicPr>
          <p:cNvPr id="4" name="图片 3">
            <a:extLst>
              <a:ext uri="{FF2B5EF4-FFF2-40B4-BE49-F238E27FC236}">
                <a16:creationId xmlns:a16="http://schemas.microsoft.com/office/drawing/2014/main" id="{DE79FCBD-93A1-6543-A9BE-1F703709AAEF}"/>
              </a:ext>
            </a:extLst>
          </p:cNvPr>
          <p:cNvPicPr>
            <a:picLocks noChangeAspect="1"/>
          </p:cNvPicPr>
          <p:nvPr/>
        </p:nvPicPr>
        <p:blipFill>
          <a:blip r:embed="rId3"/>
          <a:stretch>
            <a:fillRect/>
          </a:stretch>
        </p:blipFill>
        <p:spPr>
          <a:xfrm>
            <a:off x="342081" y="1622938"/>
            <a:ext cx="2342126" cy="1315511"/>
          </a:xfrm>
          <a:prstGeom prst="rect">
            <a:avLst/>
          </a:prstGeom>
        </p:spPr>
      </p:pic>
      <p:pic>
        <p:nvPicPr>
          <p:cNvPr id="5" name="图片 4">
            <a:extLst>
              <a:ext uri="{FF2B5EF4-FFF2-40B4-BE49-F238E27FC236}">
                <a16:creationId xmlns:a16="http://schemas.microsoft.com/office/drawing/2014/main" id="{BF0B15FE-4C01-DB4B-A96D-D88A77AB5719}"/>
              </a:ext>
            </a:extLst>
          </p:cNvPr>
          <p:cNvPicPr>
            <a:picLocks noChangeAspect="1"/>
          </p:cNvPicPr>
          <p:nvPr/>
        </p:nvPicPr>
        <p:blipFill>
          <a:blip r:embed="rId4"/>
          <a:stretch>
            <a:fillRect/>
          </a:stretch>
        </p:blipFill>
        <p:spPr>
          <a:xfrm>
            <a:off x="3342967" y="1601065"/>
            <a:ext cx="2271252" cy="1330155"/>
          </a:xfrm>
          <a:prstGeom prst="rect">
            <a:avLst/>
          </a:prstGeom>
        </p:spPr>
      </p:pic>
      <p:pic>
        <p:nvPicPr>
          <p:cNvPr id="6" name="图片 5">
            <a:extLst>
              <a:ext uri="{FF2B5EF4-FFF2-40B4-BE49-F238E27FC236}">
                <a16:creationId xmlns:a16="http://schemas.microsoft.com/office/drawing/2014/main" id="{02690207-E492-F043-AABC-5FCF1FD939E2}"/>
              </a:ext>
            </a:extLst>
          </p:cNvPr>
          <p:cNvPicPr>
            <a:picLocks noChangeAspect="1"/>
          </p:cNvPicPr>
          <p:nvPr/>
        </p:nvPicPr>
        <p:blipFill>
          <a:blip r:embed="rId5"/>
          <a:stretch>
            <a:fillRect/>
          </a:stretch>
        </p:blipFill>
        <p:spPr>
          <a:xfrm>
            <a:off x="6431731" y="1601065"/>
            <a:ext cx="2200991" cy="1308282"/>
          </a:xfrm>
          <a:prstGeom prst="rect">
            <a:avLst/>
          </a:prstGeom>
        </p:spPr>
      </p:pic>
      <p:sp>
        <p:nvSpPr>
          <p:cNvPr id="7" name="文本框 6">
            <a:extLst>
              <a:ext uri="{FF2B5EF4-FFF2-40B4-BE49-F238E27FC236}">
                <a16:creationId xmlns:a16="http://schemas.microsoft.com/office/drawing/2014/main" id="{2A3CDAD0-D1AB-834D-B97E-C37226D9ACA7}"/>
              </a:ext>
            </a:extLst>
          </p:cNvPr>
          <p:cNvSpPr txBox="1"/>
          <p:nvPr/>
        </p:nvSpPr>
        <p:spPr>
          <a:xfrm>
            <a:off x="2896838" y="2070540"/>
            <a:ext cx="300082" cy="369332"/>
          </a:xfrm>
          <a:prstGeom prst="rect">
            <a:avLst/>
          </a:prstGeom>
          <a:noFill/>
        </p:spPr>
        <p:txBody>
          <a:bodyPr wrap="none" rtlCol="0">
            <a:spAutoFit/>
          </a:bodyPr>
          <a:lstStyle/>
          <a:p>
            <a:r>
              <a:rPr kumimoji="1" lang="en-US" altLang="zh-CN" dirty="0"/>
              <a:t>=</a:t>
            </a:r>
            <a:endParaRPr kumimoji="1" lang="zh-CN" altLang="en-US" dirty="0"/>
          </a:p>
        </p:txBody>
      </p:sp>
      <p:sp>
        <p:nvSpPr>
          <p:cNvPr id="8" name="文本框 7">
            <a:extLst>
              <a:ext uri="{FF2B5EF4-FFF2-40B4-BE49-F238E27FC236}">
                <a16:creationId xmlns:a16="http://schemas.microsoft.com/office/drawing/2014/main" id="{FEFC16EF-D1E4-AD4F-B6BC-BA9564986A15}"/>
              </a:ext>
            </a:extLst>
          </p:cNvPr>
          <p:cNvSpPr txBox="1"/>
          <p:nvPr/>
        </p:nvSpPr>
        <p:spPr>
          <a:xfrm>
            <a:off x="5941758" y="2081476"/>
            <a:ext cx="300082" cy="369332"/>
          </a:xfrm>
          <a:prstGeom prst="rect">
            <a:avLst/>
          </a:prstGeom>
          <a:noFill/>
        </p:spPr>
        <p:txBody>
          <a:bodyPr wrap="none" rtlCol="0">
            <a:spAutoFit/>
          </a:bodyPr>
          <a:lstStyle/>
          <a:p>
            <a:r>
              <a:rPr kumimoji="1" lang="en-US" altLang="zh-CN" dirty="0"/>
              <a:t>+</a:t>
            </a:r>
            <a:endParaRPr kumimoji="1" lang="zh-CN" altLang="en-US" dirty="0"/>
          </a:p>
        </p:txBody>
      </p:sp>
      <p:pic>
        <p:nvPicPr>
          <p:cNvPr id="9" name="图片 8">
            <a:extLst>
              <a:ext uri="{FF2B5EF4-FFF2-40B4-BE49-F238E27FC236}">
                <a16:creationId xmlns:a16="http://schemas.microsoft.com/office/drawing/2014/main" id="{0A6FD8E5-5490-7741-9A73-72C668145B5A}"/>
              </a:ext>
            </a:extLst>
          </p:cNvPr>
          <p:cNvPicPr>
            <a:picLocks noChangeAspect="1"/>
          </p:cNvPicPr>
          <p:nvPr/>
        </p:nvPicPr>
        <p:blipFill>
          <a:blip r:embed="rId6"/>
          <a:stretch>
            <a:fillRect/>
          </a:stretch>
        </p:blipFill>
        <p:spPr>
          <a:xfrm>
            <a:off x="2953161" y="4136923"/>
            <a:ext cx="3023215" cy="1707227"/>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CBC4C8D-08EA-3B49-A4F7-8E88A59A9379}"/>
                  </a:ext>
                </a:extLst>
              </p:cNvPr>
              <p:cNvSpPr txBox="1"/>
              <p:nvPr/>
            </p:nvSpPr>
            <p:spPr>
              <a:xfrm>
                <a:off x="1278194" y="1209368"/>
                <a:ext cx="420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𝐼</m:t>
                          </m:r>
                        </m:e>
                        <m:sup>
                          <m:r>
                            <a:rPr kumimoji="1" lang="en-US" altLang="zh-CN" b="0" i="1" smtClean="0">
                              <a:latin typeface="Cambria Math" panose="02040503050406030204" pitchFamily="18" charset="0"/>
                            </a:rPr>
                            <m:t>𝑡</m:t>
                          </m:r>
                        </m:sup>
                      </m:sSup>
                    </m:oMath>
                  </m:oMathPara>
                </a14:m>
                <a:endParaRPr kumimoji="1" lang="zh-CN" altLang="en-US" dirty="0"/>
              </a:p>
            </p:txBody>
          </p:sp>
        </mc:Choice>
        <mc:Fallback xmlns="">
          <p:sp>
            <p:nvSpPr>
              <p:cNvPr id="10" name="文本框 9">
                <a:extLst>
                  <a:ext uri="{FF2B5EF4-FFF2-40B4-BE49-F238E27FC236}">
                    <a16:creationId xmlns:a16="http://schemas.microsoft.com/office/drawing/2014/main" id="{5CBC4C8D-08EA-3B49-A4F7-8E88A59A9379}"/>
                  </a:ext>
                </a:extLst>
              </p:cNvPr>
              <p:cNvSpPr txBox="1">
                <a:spLocks noRot="1" noChangeAspect="1" noMove="1" noResize="1" noEditPoints="1" noAdjustHandles="1" noChangeArrowheads="1" noChangeShapeType="1" noTextEdit="1"/>
              </p:cNvSpPr>
              <p:nvPr/>
            </p:nvSpPr>
            <p:spPr>
              <a:xfrm>
                <a:off x="1278194" y="1209368"/>
                <a:ext cx="420821"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BB29BD1-31E7-E148-8135-2DCB6DC7BB85}"/>
                  </a:ext>
                </a:extLst>
              </p:cNvPr>
              <p:cNvSpPr txBox="1"/>
              <p:nvPr/>
            </p:nvSpPr>
            <p:spPr>
              <a:xfrm>
                <a:off x="4241135" y="1209368"/>
                <a:ext cx="925382" cy="371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𝐵</m:t>
                          </m:r>
                        </m:sub>
                        <m:sup>
                          <m:r>
                            <a:rPr kumimoji="1" lang="en-US" altLang="zh-CN" i="1">
                              <a:latin typeface="Cambria Math" panose="02040503050406030204" pitchFamily="18" charset="0"/>
                            </a:rPr>
                            <m:t>𝑡</m:t>
                          </m:r>
                        </m:sup>
                      </m:sSubSup>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r>
                            <a:rPr kumimoji="1" lang="en-US" altLang="zh-CN" i="1">
                              <a:latin typeface="Cambria Math" panose="02040503050406030204" pitchFamily="18" charset="0"/>
                            </a:rPr>
                            <m:t>𝐵</m:t>
                          </m:r>
                        </m:sub>
                      </m:sSub>
                    </m:oMath>
                  </m:oMathPara>
                </a14:m>
                <a:endParaRPr kumimoji="1" lang="zh-CN" altLang="en-US" dirty="0"/>
              </a:p>
            </p:txBody>
          </p:sp>
        </mc:Choice>
        <mc:Fallback xmlns="">
          <p:sp>
            <p:nvSpPr>
              <p:cNvPr id="11" name="文本框 10">
                <a:extLst>
                  <a:ext uri="{FF2B5EF4-FFF2-40B4-BE49-F238E27FC236}">
                    <a16:creationId xmlns:a16="http://schemas.microsoft.com/office/drawing/2014/main" id="{3BB29BD1-31E7-E148-8135-2DCB6DC7BB85}"/>
                  </a:ext>
                </a:extLst>
              </p:cNvPr>
              <p:cNvSpPr txBox="1">
                <a:spLocks noRot="1" noChangeAspect="1" noMove="1" noResize="1" noEditPoints="1" noAdjustHandles="1" noChangeArrowheads="1" noChangeShapeType="1" noTextEdit="1"/>
              </p:cNvSpPr>
              <p:nvPr/>
            </p:nvSpPr>
            <p:spPr>
              <a:xfrm>
                <a:off x="4241135" y="1209368"/>
                <a:ext cx="925382" cy="37125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AA2B7CA-7F57-A440-A25A-AFF83D07961D}"/>
                  </a:ext>
                </a:extLst>
              </p:cNvPr>
              <p:cNvSpPr txBox="1"/>
              <p:nvPr/>
            </p:nvSpPr>
            <p:spPr>
              <a:xfrm>
                <a:off x="7688656" y="1201898"/>
                <a:ext cx="837684" cy="651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b="0" i="1" smtClean="0">
                              <a:latin typeface="Cambria Math" panose="02040503050406030204" pitchFamily="18" charset="0"/>
                            </a:rPr>
                            <m:t>𝑂</m:t>
                          </m:r>
                        </m:sub>
                        <m:sup>
                          <m:r>
                            <a:rPr kumimoji="1" lang="en-US" altLang="zh-CN" i="1">
                              <a:latin typeface="Cambria Math" panose="02040503050406030204" pitchFamily="18" charset="0"/>
                            </a:rPr>
                            <m:t>𝑡</m:t>
                          </m:r>
                        </m:sup>
                      </m:sSubSup>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r>
                            <a:rPr kumimoji="1" lang="en-US" altLang="zh-CN" b="0" i="1" smtClean="0">
                              <a:latin typeface="Cambria Math" panose="02040503050406030204" pitchFamily="18" charset="0"/>
                            </a:rPr>
                            <m:t>𝑂</m:t>
                          </m:r>
                        </m:sub>
                      </m:sSub>
                    </m:oMath>
                  </m:oMathPara>
                </a14:m>
                <a:endParaRPr kumimoji="1" lang="zh-CN" altLang="en-US" dirty="0"/>
              </a:p>
              <a:p>
                <a:endParaRPr kumimoji="1" lang="zh-CN" altLang="en-US" dirty="0"/>
              </a:p>
            </p:txBody>
          </p:sp>
        </mc:Choice>
        <mc:Fallback xmlns="">
          <p:sp>
            <p:nvSpPr>
              <p:cNvPr id="12" name="文本框 11">
                <a:extLst>
                  <a:ext uri="{FF2B5EF4-FFF2-40B4-BE49-F238E27FC236}">
                    <a16:creationId xmlns:a16="http://schemas.microsoft.com/office/drawing/2014/main" id="{3AA2B7CA-7F57-A440-A25A-AFF83D07961D}"/>
                  </a:ext>
                </a:extLst>
              </p:cNvPr>
              <p:cNvSpPr txBox="1">
                <a:spLocks noRot="1" noChangeAspect="1" noMove="1" noResize="1" noEditPoints="1" noAdjustHandles="1" noChangeArrowheads="1" noChangeShapeType="1" noTextEdit="1"/>
              </p:cNvSpPr>
              <p:nvPr/>
            </p:nvSpPr>
            <p:spPr>
              <a:xfrm>
                <a:off x="7688656" y="1201898"/>
                <a:ext cx="837684" cy="651653"/>
              </a:xfrm>
              <a:prstGeom prst="rect">
                <a:avLst/>
              </a:prstGeom>
              <a:blipFill>
                <a:blip r:embed="rId9"/>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FB723E5-3206-0042-9729-6F8D605EA5D5}"/>
              </a:ext>
            </a:extLst>
          </p:cNvPr>
          <p:cNvSpPr txBox="1"/>
          <p:nvPr/>
        </p:nvSpPr>
        <p:spPr>
          <a:xfrm>
            <a:off x="571636" y="2982687"/>
            <a:ext cx="1883016" cy="369332"/>
          </a:xfrm>
          <a:prstGeom prst="rect">
            <a:avLst/>
          </a:prstGeom>
          <a:noFill/>
        </p:spPr>
        <p:txBody>
          <a:bodyPr wrap="none" rtlCol="0">
            <a:spAutoFit/>
          </a:bodyPr>
          <a:lstStyle/>
          <a:p>
            <a:r>
              <a:rPr kumimoji="1" lang="en-US" altLang="zh-CN" dirty="0"/>
              <a:t>Capture sequence</a:t>
            </a:r>
          </a:p>
        </p:txBody>
      </p:sp>
      <p:sp>
        <p:nvSpPr>
          <p:cNvPr id="14" name="文本框 13">
            <a:extLst>
              <a:ext uri="{FF2B5EF4-FFF2-40B4-BE49-F238E27FC236}">
                <a16:creationId xmlns:a16="http://schemas.microsoft.com/office/drawing/2014/main" id="{DFC1A3A9-68B1-5A46-9D4D-32A42EC86CE0}"/>
              </a:ext>
            </a:extLst>
          </p:cNvPr>
          <p:cNvSpPr txBox="1"/>
          <p:nvPr/>
        </p:nvSpPr>
        <p:spPr>
          <a:xfrm>
            <a:off x="3873566" y="2982687"/>
            <a:ext cx="1291829" cy="369332"/>
          </a:xfrm>
          <a:prstGeom prst="rect">
            <a:avLst/>
          </a:prstGeom>
          <a:noFill/>
        </p:spPr>
        <p:txBody>
          <a:bodyPr wrap="none" rtlCol="0">
            <a:spAutoFit/>
          </a:bodyPr>
          <a:lstStyle/>
          <a:p>
            <a:r>
              <a:rPr kumimoji="1" lang="en-US" altLang="zh-CN" dirty="0"/>
              <a:t>background</a:t>
            </a:r>
            <a:endParaRPr kumimoji="1" lang="zh-CN" altLang="en-US" dirty="0"/>
          </a:p>
        </p:txBody>
      </p:sp>
      <p:sp>
        <p:nvSpPr>
          <p:cNvPr id="15" name="文本框 14">
            <a:extLst>
              <a:ext uri="{FF2B5EF4-FFF2-40B4-BE49-F238E27FC236}">
                <a16:creationId xmlns:a16="http://schemas.microsoft.com/office/drawing/2014/main" id="{3F003E8D-3776-374C-A047-F1DA94960EFA}"/>
              </a:ext>
            </a:extLst>
          </p:cNvPr>
          <p:cNvSpPr txBox="1"/>
          <p:nvPr/>
        </p:nvSpPr>
        <p:spPr>
          <a:xfrm>
            <a:off x="6899937" y="2982687"/>
            <a:ext cx="1264577" cy="369332"/>
          </a:xfrm>
          <a:prstGeom prst="rect">
            <a:avLst/>
          </a:prstGeom>
          <a:noFill/>
        </p:spPr>
        <p:txBody>
          <a:bodyPr wrap="none" rtlCol="0">
            <a:spAutoFit/>
          </a:bodyPr>
          <a:lstStyle/>
          <a:p>
            <a:r>
              <a:rPr kumimoji="1" lang="en-US" altLang="zh-CN" dirty="0"/>
              <a:t>obstruction</a:t>
            </a:r>
            <a:endParaRPr kumimoji="1"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6D1B0C9-F593-6B48-ACB0-9E1074B7F26A}"/>
                  </a:ext>
                </a:extLst>
              </p:cNvPr>
              <p:cNvSpPr txBox="1"/>
              <p:nvPr/>
            </p:nvSpPr>
            <p:spPr>
              <a:xfrm>
                <a:off x="3773452" y="1209368"/>
                <a:ext cx="707501" cy="3746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solidFill>
                                <a:srgbClr val="FF0000"/>
                              </a:solidFill>
                              <a:latin typeface="Cambria Math" panose="02040503050406030204" pitchFamily="18" charset="0"/>
                            </a:rPr>
                          </m:ctrlPr>
                        </m:sSubSupPr>
                        <m:e>
                          <m:r>
                            <a:rPr kumimoji="1" lang="en-US" altLang="zh-CN" i="1">
                              <a:solidFill>
                                <a:srgbClr val="FF0000"/>
                              </a:solidFill>
                              <a:latin typeface="Cambria Math" panose="02040503050406030204" pitchFamily="18" charset="0"/>
                            </a:rPr>
                            <m:t>𝑊</m:t>
                          </m:r>
                        </m:e>
                        <m:sub>
                          <m:r>
                            <a:rPr kumimoji="1" lang="en-US" altLang="zh-CN" i="1">
                              <a:solidFill>
                                <a:srgbClr val="FF0000"/>
                              </a:solidFill>
                              <a:latin typeface="Cambria Math" panose="02040503050406030204" pitchFamily="18" charset="0"/>
                            </a:rPr>
                            <m:t>𝑂</m:t>
                          </m:r>
                        </m:sub>
                        <m:sup>
                          <m:r>
                            <a:rPr kumimoji="1" lang="en-US" altLang="zh-CN" i="1">
                              <a:solidFill>
                                <a:srgbClr val="FF0000"/>
                              </a:solidFill>
                              <a:latin typeface="Cambria Math" panose="02040503050406030204" pitchFamily="18" charset="0"/>
                            </a:rPr>
                            <m:t>𝑡</m:t>
                          </m:r>
                        </m:sup>
                      </m:sSubSup>
                      <m:r>
                        <a:rPr kumimoji="1" lang="en-US" altLang="zh-CN" i="1">
                          <a:solidFill>
                            <a:srgbClr val="FF0000"/>
                          </a:solidFill>
                          <a:latin typeface="Cambria Math" panose="02040503050406030204" pitchFamily="18" charset="0"/>
                        </a:rPr>
                        <m:t>𝐴</m:t>
                      </m:r>
                    </m:oMath>
                  </m:oMathPara>
                </a14:m>
                <a:endParaRPr kumimoji="1" lang="zh-CN" altLang="en-US" dirty="0"/>
              </a:p>
            </p:txBody>
          </p:sp>
        </mc:Choice>
        <mc:Fallback xmlns="">
          <p:sp>
            <p:nvSpPr>
              <p:cNvPr id="16" name="文本框 15">
                <a:extLst>
                  <a:ext uri="{FF2B5EF4-FFF2-40B4-BE49-F238E27FC236}">
                    <a16:creationId xmlns:a16="http://schemas.microsoft.com/office/drawing/2014/main" id="{66D1B0C9-F593-6B48-ACB0-9E1074B7F26A}"/>
                  </a:ext>
                </a:extLst>
              </p:cNvPr>
              <p:cNvSpPr txBox="1">
                <a:spLocks noRot="1" noChangeAspect="1" noMove="1" noResize="1" noEditPoints="1" noAdjustHandles="1" noChangeArrowheads="1" noChangeShapeType="1" noTextEdit="1"/>
              </p:cNvSpPr>
              <p:nvPr/>
            </p:nvSpPr>
            <p:spPr>
              <a:xfrm>
                <a:off x="3773452" y="1209368"/>
                <a:ext cx="707501" cy="3746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3241059-B865-8141-A568-DE63EF53162D}"/>
                  </a:ext>
                </a:extLst>
              </p:cNvPr>
              <p:cNvSpPr txBox="1"/>
              <p:nvPr/>
            </p:nvSpPr>
            <p:spPr>
              <a:xfrm>
                <a:off x="6555390" y="1201898"/>
                <a:ext cx="1303818" cy="3746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solidFill>
                                <a:srgbClr val="FF0000"/>
                              </a:solidFill>
                              <a:latin typeface="Cambria Math" panose="02040503050406030204" pitchFamily="18" charset="0"/>
                            </a:rPr>
                          </m:ctrlPr>
                        </m:sSubSupPr>
                        <m:e>
                          <m:r>
                            <a:rPr kumimoji="1" lang="en-US" altLang="zh-CN" i="1">
                              <a:solidFill>
                                <a:srgbClr val="FF0000"/>
                              </a:solidFill>
                              <a:latin typeface="Cambria Math" panose="02040503050406030204" pitchFamily="18" charset="0"/>
                            </a:rPr>
                            <m:t>(1−</m:t>
                          </m:r>
                          <m:r>
                            <a:rPr kumimoji="1" lang="en-US" altLang="zh-CN" i="1">
                              <a:solidFill>
                                <a:srgbClr val="FF0000"/>
                              </a:solidFill>
                              <a:latin typeface="Cambria Math" panose="02040503050406030204" pitchFamily="18" charset="0"/>
                            </a:rPr>
                            <m:t>𝑊</m:t>
                          </m:r>
                        </m:e>
                        <m:sub>
                          <m:r>
                            <a:rPr kumimoji="1" lang="en-US" altLang="zh-CN" i="1">
                              <a:solidFill>
                                <a:srgbClr val="FF0000"/>
                              </a:solidFill>
                              <a:latin typeface="Cambria Math" panose="02040503050406030204" pitchFamily="18" charset="0"/>
                            </a:rPr>
                            <m:t>𝑂</m:t>
                          </m:r>
                        </m:sub>
                        <m:sup>
                          <m:r>
                            <a:rPr kumimoji="1" lang="en-US" altLang="zh-CN" i="1">
                              <a:solidFill>
                                <a:srgbClr val="FF0000"/>
                              </a:solidFill>
                              <a:latin typeface="Cambria Math" panose="02040503050406030204" pitchFamily="18" charset="0"/>
                            </a:rPr>
                            <m:t>𝑡</m:t>
                          </m:r>
                        </m:sup>
                      </m:sSubSup>
                      <m:r>
                        <a:rPr kumimoji="1" lang="en-US" altLang="zh-CN" i="1">
                          <a:solidFill>
                            <a:srgbClr val="FF0000"/>
                          </a:solidFill>
                          <a:latin typeface="Cambria Math" panose="02040503050406030204" pitchFamily="18" charset="0"/>
                        </a:rPr>
                        <m:t>𝐴</m:t>
                      </m:r>
                      <m:r>
                        <a:rPr kumimoji="1" lang="en-US" altLang="zh-CN" i="1">
                          <a:solidFill>
                            <a:srgbClr val="FF0000"/>
                          </a:solidFill>
                          <a:latin typeface="Cambria Math" panose="02040503050406030204" pitchFamily="18" charset="0"/>
                        </a:rPr>
                        <m:t>)</m:t>
                      </m:r>
                    </m:oMath>
                  </m:oMathPara>
                </a14:m>
                <a:endParaRPr kumimoji="1" lang="zh-CN" altLang="en-US" dirty="0"/>
              </a:p>
            </p:txBody>
          </p:sp>
        </mc:Choice>
        <mc:Fallback xmlns="">
          <p:sp>
            <p:nvSpPr>
              <p:cNvPr id="17" name="文本框 16">
                <a:extLst>
                  <a:ext uri="{FF2B5EF4-FFF2-40B4-BE49-F238E27FC236}">
                    <a16:creationId xmlns:a16="http://schemas.microsoft.com/office/drawing/2014/main" id="{B3241059-B865-8141-A568-DE63EF53162D}"/>
                  </a:ext>
                </a:extLst>
              </p:cNvPr>
              <p:cNvSpPr txBox="1">
                <a:spLocks noRot="1" noChangeAspect="1" noMove="1" noResize="1" noEditPoints="1" noAdjustHandles="1" noChangeArrowheads="1" noChangeShapeType="1" noTextEdit="1"/>
              </p:cNvSpPr>
              <p:nvPr/>
            </p:nvSpPr>
            <p:spPr>
              <a:xfrm>
                <a:off x="6555390" y="1201898"/>
                <a:ext cx="1303818" cy="374654"/>
              </a:xfrm>
              <a:prstGeom prst="rect">
                <a:avLst/>
              </a:prstGeom>
              <a:blipFill>
                <a:blip r:embed="rId11"/>
                <a:stretch>
                  <a:fillRect b="-13333"/>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1F5DCE3-D9BB-7B45-970D-97A0B786BE72}"/>
              </a:ext>
            </a:extLst>
          </p:cNvPr>
          <p:cNvSpPr txBox="1"/>
          <p:nvPr/>
        </p:nvSpPr>
        <p:spPr>
          <a:xfrm>
            <a:off x="6274571" y="4414683"/>
            <a:ext cx="1790362" cy="923330"/>
          </a:xfrm>
          <a:prstGeom prst="rect">
            <a:avLst/>
          </a:prstGeom>
          <a:noFill/>
        </p:spPr>
        <p:txBody>
          <a:bodyPr wrap="none" rtlCol="0">
            <a:spAutoFit/>
          </a:bodyPr>
          <a:lstStyle/>
          <a:p>
            <a:r>
              <a:rPr kumimoji="1" lang="en-US" altLang="zh-CN" dirty="0"/>
              <a:t>A</a:t>
            </a:r>
            <a:r>
              <a:rPr kumimoji="1" lang="zh-CN" altLang="en-US" dirty="0"/>
              <a:t>：</a:t>
            </a:r>
            <a:r>
              <a:rPr kumimoji="1" lang="en-US" altLang="zh-CN" dirty="0"/>
              <a:t>alpha</a:t>
            </a:r>
            <a:r>
              <a:rPr kumimoji="1" lang="zh-CN" altLang="en-US" dirty="0"/>
              <a:t> </a:t>
            </a:r>
            <a:r>
              <a:rPr kumimoji="1" lang="en-US" altLang="zh-CN" dirty="0"/>
              <a:t>matte</a:t>
            </a:r>
          </a:p>
          <a:p>
            <a:r>
              <a:rPr kumimoji="1" lang="en-US" altLang="zh-CN" dirty="0"/>
              <a:t>A=1:</a:t>
            </a:r>
            <a:r>
              <a:rPr kumimoji="1" lang="zh-CN" altLang="en-US" dirty="0"/>
              <a:t> </a:t>
            </a:r>
            <a:r>
              <a:rPr kumimoji="1" lang="en-US" altLang="zh-CN" dirty="0"/>
              <a:t>background</a:t>
            </a:r>
          </a:p>
          <a:p>
            <a:r>
              <a:rPr kumimoji="1" lang="en-US" altLang="zh-CN" dirty="0"/>
              <a:t>A=0:</a:t>
            </a:r>
            <a:r>
              <a:rPr kumimoji="1" lang="zh-CN" altLang="en-US" dirty="0"/>
              <a:t> </a:t>
            </a:r>
            <a:r>
              <a:rPr kumimoji="1" lang="en-US" altLang="zh-CN" dirty="0" err="1"/>
              <a:t>obstruchion</a:t>
            </a:r>
            <a:endParaRPr kumimoji="1" lang="zh-CN" altLang="en-US" dirty="0"/>
          </a:p>
        </p:txBody>
      </p:sp>
    </p:spTree>
    <p:extLst>
      <p:ext uri="{BB962C8B-B14F-4D97-AF65-F5344CB8AC3E}">
        <p14:creationId xmlns:p14="http://schemas.microsoft.com/office/powerpoint/2010/main" val="27814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936CA89-1D72-6848-9F29-F00272F065B8}"/>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256098" y="1712179"/>
            <a:ext cx="2887636" cy="1624295"/>
          </a:xfrm>
          <a:prstGeom prst="rect">
            <a:avLst/>
          </a:prstGeom>
        </p:spPr>
      </p:pic>
      <p:sp>
        <p:nvSpPr>
          <p:cNvPr id="3" name="Rectangle 23">
            <a:extLst>
              <a:ext uri="{FF2B5EF4-FFF2-40B4-BE49-F238E27FC236}">
                <a16:creationId xmlns:a16="http://schemas.microsoft.com/office/drawing/2014/main" id="{7EEABC67-64F9-DF40-9D16-BDBF21BDFD1E}"/>
              </a:ext>
            </a:extLst>
          </p:cNvPr>
          <p:cNvSpPr/>
          <p:nvPr/>
        </p:nvSpPr>
        <p:spPr>
          <a:xfrm>
            <a:off x="334265" y="4362694"/>
            <a:ext cx="2718928" cy="152886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97AFA167-6BE4-2945-A007-7A6DDFAA75E8}"/>
              </a:ext>
            </a:extLst>
          </p:cNvPr>
          <p:cNvPicPr>
            <a:picLocks noChangeAspect="1"/>
          </p:cNvPicPr>
          <p:nvPr/>
        </p:nvPicPr>
        <p:blipFill rotWithShape="1">
          <a:blip r:embed="rId5" r:link="rId6">
            <a:extLst>
              <a:ext uri="{28A0092B-C50C-407E-A947-70E740481C1C}">
                <a14:useLocalDpi xmlns:a14="http://schemas.microsoft.com/office/drawing/2010/main" val="0"/>
              </a:ext>
            </a:extLst>
          </a:blip>
          <a:srcRect b="29245"/>
          <a:stretch>
            <a:fillRect/>
          </a:stretch>
        </p:blipFill>
        <p:spPr>
          <a:xfrm>
            <a:off x="6571309" y="4289040"/>
            <a:ext cx="2293518" cy="1622786"/>
          </a:xfrm>
          <a:prstGeom prst="rect">
            <a:avLst/>
          </a:prstGeom>
        </p:spPr>
      </p:pic>
      <p:pic>
        <p:nvPicPr>
          <p:cNvPr id="5" name="Picture 7">
            <a:extLst>
              <a:ext uri="{FF2B5EF4-FFF2-40B4-BE49-F238E27FC236}">
                <a16:creationId xmlns:a16="http://schemas.microsoft.com/office/drawing/2014/main" id="{274DAB0D-6E1A-0B41-A944-CB93DC17E5C1}"/>
              </a:ext>
            </a:extLst>
          </p:cNvPr>
          <p:cNvPicPr>
            <a:picLocks noChangeAspect="1"/>
          </p:cNvPicPr>
          <p:nvPr/>
        </p:nvPicPr>
        <p:blipFill rotWithShape="1">
          <a:blip r:embed="rId7" r:link="rId8">
            <a:extLst>
              <a:ext uri="{28A0092B-C50C-407E-A947-70E740481C1C}">
                <a14:useLocalDpi xmlns:a14="http://schemas.microsoft.com/office/drawing/2010/main" val="0"/>
              </a:ext>
            </a:extLst>
          </a:blip>
          <a:srcRect b="29109"/>
          <a:stretch>
            <a:fillRect/>
          </a:stretch>
        </p:blipFill>
        <p:spPr>
          <a:xfrm>
            <a:off x="6571309" y="1709827"/>
            <a:ext cx="2293520" cy="1625893"/>
          </a:xfrm>
          <a:prstGeom prst="rect">
            <a:avLst/>
          </a:prstGeom>
        </p:spPr>
      </p:pic>
      <p:pic>
        <p:nvPicPr>
          <p:cNvPr id="6" name="Picture 38">
            <a:extLst>
              <a:ext uri="{FF2B5EF4-FFF2-40B4-BE49-F238E27FC236}">
                <a16:creationId xmlns:a16="http://schemas.microsoft.com/office/drawing/2014/main" id="{7818E9B2-45BB-3C42-9418-BDA3267811DF}"/>
              </a:ext>
            </a:extLst>
          </p:cNvPr>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3416465" y="4289040"/>
            <a:ext cx="2886295" cy="1623541"/>
          </a:xfrm>
          <a:prstGeom prst="rect">
            <a:avLst/>
          </a:prstGeom>
        </p:spPr>
      </p:pic>
      <p:pic>
        <p:nvPicPr>
          <p:cNvPr id="7" name="Picture 8">
            <a:extLst>
              <a:ext uri="{FF2B5EF4-FFF2-40B4-BE49-F238E27FC236}">
                <a16:creationId xmlns:a16="http://schemas.microsoft.com/office/drawing/2014/main" id="{513B02EB-8FF2-2E49-9B45-FE2D74921A23}"/>
              </a:ext>
            </a:extLst>
          </p:cNvPr>
          <p:cNvPicPr>
            <a:picLocks noChangeAspect="1"/>
          </p:cNvPicPr>
          <p:nvPr/>
        </p:nvPicPr>
        <p:blipFill>
          <a:blip r:embed="rId11" r:link="rId12" cstate="print">
            <a:extLst>
              <a:ext uri="{28A0092B-C50C-407E-A947-70E740481C1C}">
                <a14:useLocalDpi xmlns:a14="http://schemas.microsoft.com/office/drawing/2010/main" val="0"/>
              </a:ext>
            </a:extLst>
          </a:blip>
          <a:stretch>
            <a:fillRect/>
          </a:stretch>
        </p:blipFill>
        <p:spPr>
          <a:xfrm>
            <a:off x="3412283" y="1709826"/>
            <a:ext cx="2890477" cy="1625894"/>
          </a:xfrm>
          <a:prstGeom prst="rect">
            <a:avLst/>
          </a:prstGeom>
        </p:spPr>
      </p:pic>
      <p:sp>
        <p:nvSpPr>
          <p:cNvPr id="8" name="文本框 7">
            <a:extLst>
              <a:ext uri="{FF2B5EF4-FFF2-40B4-BE49-F238E27FC236}">
                <a16:creationId xmlns:a16="http://schemas.microsoft.com/office/drawing/2014/main" id="{3D9BEEC8-293A-5644-A82F-ADA7A6651735}"/>
              </a:ext>
            </a:extLst>
          </p:cNvPr>
          <p:cNvSpPr txBox="1"/>
          <p:nvPr/>
        </p:nvSpPr>
        <p:spPr>
          <a:xfrm>
            <a:off x="601218" y="1340494"/>
            <a:ext cx="2261966" cy="369332"/>
          </a:xfrm>
          <a:prstGeom prst="rect">
            <a:avLst/>
          </a:prstGeom>
          <a:noFill/>
        </p:spPr>
        <p:txBody>
          <a:bodyPr wrap="none" rtlCol="0">
            <a:spAutoFit/>
          </a:bodyPr>
          <a:lstStyle/>
          <a:p>
            <a:r>
              <a:rPr kumimoji="1" lang="en-US" altLang="zh-CN" dirty="0"/>
              <a:t>Reflection</a:t>
            </a:r>
            <a:r>
              <a:rPr kumimoji="1" lang="zh-CN" altLang="en-US" dirty="0"/>
              <a:t> </a:t>
            </a:r>
            <a:r>
              <a:rPr kumimoji="1" lang="en-US" altLang="zh-CN" dirty="0"/>
              <a:t>obstruction</a:t>
            </a:r>
            <a:endParaRPr kumimoji="1" lang="zh-CN" altLang="en-US" dirty="0"/>
          </a:p>
        </p:txBody>
      </p:sp>
      <p:sp>
        <p:nvSpPr>
          <p:cNvPr id="14" name="文本框 13">
            <a:extLst>
              <a:ext uri="{FF2B5EF4-FFF2-40B4-BE49-F238E27FC236}">
                <a16:creationId xmlns:a16="http://schemas.microsoft.com/office/drawing/2014/main" id="{6ABDF5D2-ACCF-694D-80ED-8C7130BCB8A1}"/>
              </a:ext>
            </a:extLst>
          </p:cNvPr>
          <p:cNvSpPr txBox="1"/>
          <p:nvPr/>
        </p:nvSpPr>
        <p:spPr>
          <a:xfrm>
            <a:off x="3826886" y="1327301"/>
            <a:ext cx="2061270" cy="369332"/>
          </a:xfrm>
          <a:prstGeom prst="rect">
            <a:avLst/>
          </a:prstGeom>
          <a:noFill/>
        </p:spPr>
        <p:txBody>
          <a:bodyPr wrap="none" rtlCol="0">
            <a:spAutoFit/>
          </a:bodyPr>
          <a:lstStyle/>
          <a:p>
            <a:r>
              <a:rPr kumimoji="1" lang="en-US" altLang="zh-CN" dirty="0"/>
              <a:t>Opaque</a:t>
            </a:r>
            <a:r>
              <a:rPr kumimoji="1" lang="zh-CN" altLang="en-US" dirty="0"/>
              <a:t> </a:t>
            </a:r>
            <a:r>
              <a:rPr kumimoji="1" lang="en-US" altLang="zh-CN" dirty="0"/>
              <a:t>obstruction</a:t>
            </a:r>
            <a:endParaRPr kumimoji="1" lang="zh-CN" altLang="en-US" dirty="0"/>
          </a:p>
        </p:txBody>
      </p:sp>
      <p:sp>
        <p:nvSpPr>
          <p:cNvPr id="15" name="文本框 14">
            <a:extLst>
              <a:ext uri="{FF2B5EF4-FFF2-40B4-BE49-F238E27FC236}">
                <a16:creationId xmlns:a16="http://schemas.microsoft.com/office/drawing/2014/main" id="{BE192C4E-0DFE-3E44-BA3C-F470F4AB0272}"/>
              </a:ext>
            </a:extLst>
          </p:cNvPr>
          <p:cNvSpPr txBox="1"/>
          <p:nvPr/>
        </p:nvSpPr>
        <p:spPr>
          <a:xfrm>
            <a:off x="6929485" y="1340494"/>
            <a:ext cx="1723485" cy="369332"/>
          </a:xfrm>
          <a:prstGeom prst="rect">
            <a:avLst/>
          </a:prstGeom>
          <a:noFill/>
        </p:spPr>
        <p:txBody>
          <a:bodyPr wrap="none" rtlCol="0">
            <a:spAutoFit/>
          </a:bodyPr>
          <a:lstStyle/>
          <a:p>
            <a:r>
              <a:rPr kumimoji="1" lang="en-US" altLang="zh-CN" dirty="0"/>
              <a:t>Half-transparent</a:t>
            </a:r>
            <a:endParaRPr kumimoji="1"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B9B4491-3FA2-EF4C-AA9F-0D366C528443}"/>
                  </a:ext>
                </a:extLst>
              </p:cNvPr>
              <p:cNvSpPr txBox="1"/>
              <p:nvPr/>
            </p:nvSpPr>
            <p:spPr>
              <a:xfrm>
                <a:off x="492919" y="3949880"/>
                <a:ext cx="2401619" cy="369332"/>
              </a:xfrm>
              <a:prstGeom prst="rect">
                <a:avLst/>
              </a:prstGeom>
              <a:noFill/>
            </p:spPr>
            <p:txBody>
              <a:bodyPr wrap="none" rtlCol="0">
                <a:spAutoFit/>
              </a:bodyPr>
              <a:lstStyle/>
              <a:p>
                <a:r>
                  <a:rPr lang="en-US" altLang="zh-CN" dirty="0"/>
                  <a:t>Alpha matte </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𝑐𝑜𝑛𝑠𝑡</m:t>
                    </m:r>
                  </m:oMath>
                </a14:m>
                <a:endParaRPr lang="en-US" altLang="zh-CN" dirty="0"/>
              </a:p>
            </p:txBody>
          </p:sp>
        </mc:Choice>
        <mc:Fallback xmlns="">
          <p:sp>
            <p:nvSpPr>
              <p:cNvPr id="16" name="文本框 15">
                <a:extLst>
                  <a:ext uri="{FF2B5EF4-FFF2-40B4-BE49-F238E27FC236}">
                    <a16:creationId xmlns:a16="http://schemas.microsoft.com/office/drawing/2014/main" id="{9B9B4491-3FA2-EF4C-AA9F-0D366C528443}"/>
                  </a:ext>
                </a:extLst>
              </p:cNvPr>
              <p:cNvSpPr txBox="1">
                <a:spLocks noRot="1" noChangeAspect="1" noMove="1" noResize="1" noEditPoints="1" noAdjustHandles="1" noChangeArrowheads="1" noChangeShapeType="1" noTextEdit="1"/>
              </p:cNvSpPr>
              <p:nvPr/>
            </p:nvSpPr>
            <p:spPr>
              <a:xfrm>
                <a:off x="492919" y="3949880"/>
                <a:ext cx="2401619" cy="369332"/>
              </a:xfrm>
              <a:prstGeom prst="rect">
                <a:avLst/>
              </a:prstGeom>
              <a:blipFill>
                <a:blip r:embed="rId13"/>
                <a:stretch>
                  <a:fillRect l="-2105" t="-6667" b="-26667"/>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3689A6AF-CDFC-DD48-B27D-88EB629FE212}"/>
              </a:ext>
            </a:extLst>
          </p:cNvPr>
          <p:cNvSpPr txBox="1"/>
          <p:nvPr/>
        </p:nvSpPr>
        <p:spPr>
          <a:xfrm>
            <a:off x="3841278" y="3889995"/>
            <a:ext cx="2414122" cy="646331"/>
          </a:xfrm>
          <a:prstGeom prst="rect">
            <a:avLst/>
          </a:prstGeom>
          <a:noFill/>
        </p:spPr>
        <p:txBody>
          <a:bodyPr wrap="none" rtlCol="0">
            <a:spAutoFit/>
          </a:bodyPr>
          <a:lstStyle/>
          <a:p>
            <a:r>
              <a:rPr lang="en-US" altLang="zh-CN" dirty="0"/>
              <a:t>Alpha matte A is binary </a:t>
            </a:r>
          </a:p>
          <a:p>
            <a:endParaRPr kumimoji="1"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236DF84-53DA-5C44-93FC-10341CFD1EE9}"/>
                  </a:ext>
                </a:extLst>
              </p:cNvPr>
              <p:cNvSpPr txBox="1"/>
              <p:nvPr/>
            </p:nvSpPr>
            <p:spPr>
              <a:xfrm>
                <a:off x="6671470" y="3907188"/>
                <a:ext cx="2193357" cy="369332"/>
              </a:xfrm>
              <a:prstGeom prst="rect">
                <a:avLst/>
              </a:prstGeom>
              <a:noFill/>
            </p:spPr>
            <p:txBody>
              <a:bodyPr wrap="none" rtlCol="0">
                <a:spAutoFit/>
              </a:bodyPr>
              <a:lstStyle/>
              <a:p>
                <a:r>
                  <a:rPr lang="en-US" altLang="zh-CN" dirty="0"/>
                  <a:t>Alpha matte A</a:t>
                </a:r>
                <a14:m>
                  <m:oMath xmlns:m="http://schemas.openxmlformats.org/officeDocument/2006/math">
                    <m:r>
                      <a:rPr lang="en-US" altLang="zh-CN" i="1">
                        <a:latin typeface="Cambria Math" panose="02040503050406030204" pitchFamily="18" charset="0"/>
                      </a:rPr>
                      <m:t>∈[0,1]</m:t>
                    </m:r>
                  </m:oMath>
                </a14:m>
                <a:endParaRPr lang="en-US" altLang="zh-CN" dirty="0"/>
              </a:p>
            </p:txBody>
          </p:sp>
        </mc:Choice>
        <mc:Fallback xmlns="">
          <p:sp>
            <p:nvSpPr>
              <p:cNvPr id="18" name="文本框 17">
                <a:extLst>
                  <a:ext uri="{FF2B5EF4-FFF2-40B4-BE49-F238E27FC236}">
                    <a16:creationId xmlns:a16="http://schemas.microsoft.com/office/drawing/2014/main" id="{E236DF84-53DA-5C44-93FC-10341CFD1EE9}"/>
                  </a:ext>
                </a:extLst>
              </p:cNvPr>
              <p:cNvSpPr txBox="1">
                <a:spLocks noRot="1" noChangeAspect="1" noMove="1" noResize="1" noEditPoints="1" noAdjustHandles="1" noChangeArrowheads="1" noChangeShapeType="1" noTextEdit="1"/>
              </p:cNvSpPr>
              <p:nvPr/>
            </p:nvSpPr>
            <p:spPr>
              <a:xfrm>
                <a:off x="6671470" y="3907188"/>
                <a:ext cx="2193357" cy="369332"/>
              </a:xfrm>
              <a:prstGeom prst="rect">
                <a:avLst/>
              </a:prstGeom>
              <a:blipFill>
                <a:blip r:embed="rId14"/>
                <a:stretch>
                  <a:fillRect l="-1724" t="-6667" b="-23333"/>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C80F1C1D-1FCF-7C43-BFF6-FDE9135CA77C}"/>
              </a:ext>
            </a:extLst>
          </p:cNvPr>
          <p:cNvSpPr txBox="1"/>
          <p:nvPr/>
        </p:nvSpPr>
        <p:spPr>
          <a:xfrm>
            <a:off x="279171" y="488287"/>
            <a:ext cx="5278689" cy="646331"/>
          </a:xfrm>
          <a:prstGeom prst="rect">
            <a:avLst/>
          </a:prstGeom>
          <a:noFill/>
        </p:spPr>
        <p:txBody>
          <a:bodyPr wrap="none" rtlCol="0">
            <a:spAutoFit/>
          </a:bodyPr>
          <a:lstStyle/>
          <a:p>
            <a:r>
              <a:rPr lang="en-US" altLang="zh-CN" b="1" dirty="0"/>
              <a:t>Alpha Matte for Different Types of Visual Obstruction</a:t>
            </a:r>
            <a:endParaRPr lang="en" altLang="zh-CN" b="1" dirty="0"/>
          </a:p>
          <a:p>
            <a:endParaRPr lang="en-US" altLang="zh-CN" dirty="0"/>
          </a:p>
        </p:txBody>
      </p:sp>
    </p:spTree>
    <p:extLst>
      <p:ext uri="{BB962C8B-B14F-4D97-AF65-F5344CB8AC3E}">
        <p14:creationId xmlns:p14="http://schemas.microsoft.com/office/powerpoint/2010/main" val="399652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07D4EF-5F33-7149-9910-5CAE54F0EF2E}"/>
              </a:ext>
            </a:extLst>
          </p:cNvPr>
          <p:cNvPicPr>
            <a:picLocks noChangeAspect="1"/>
          </p:cNvPicPr>
          <p:nvPr/>
        </p:nvPicPr>
        <p:blipFill>
          <a:blip r:embed="rId2"/>
          <a:stretch>
            <a:fillRect/>
          </a:stretch>
        </p:blipFill>
        <p:spPr>
          <a:xfrm>
            <a:off x="270855" y="1213426"/>
            <a:ext cx="8602289" cy="3798413"/>
          </a:xfrm>
          <a:prstGeom prst="rect">
            <a:avLst/>
          </a:prstGeom>
        </p:spPr>
      </p:pic>
    </p:spTree>
    <p:extLst>
      <p:ext uri="{BB962C8B-B14F-4D97-AF65-F5344CB8AC3E}">
        <p14:creationId xmlns:p14="http://schemas.microsoft.com/office/powerpoint/2010/main" val="1067782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E9A3AF-18AE-854C-93C9-E84FCF2C2455}"/>
              </a:ext>
            </a:extLst>
          </p:cNvPr>
          <p:cNvPicPr>
            <a:picLocks noChangeAspect="1"/>
          </p:cNvPicPr>
          <p:nvPr/>
        </p:nvPicPr>
        <p:blipFill>
          <a:blip r:embed="rId3"/>
          <a:stretch>
            <a:fillRect/>
          </a:stretch>
        </p:blipFill>
        <p:spPr>
          <a:xfrm>
            <a:off x="333475" y="1475014"/>
            <a:ext cx="8477049" cy="4773386"/>
          </a:xfrm>
          <a:prstGeom prst="rect">
            <a:avLst/>
          </a:prstGeom>
        </p:spPr>
      </p:pic>
      <p:sp>
        <p:nvSpPr>
          <p:cNvPr id="3" name="文本框 2">
            <a:extLst>
              <a:ext uri="{FF2B5EF4-FFF2-40B4-BE49-F238E27FC236}">
                <a16:creationId xmlns:a16="http://schemas.microsoft.com/office/drawing/2014/main" id="{E76A18FE-0D62-2248-9771-1A419C62595B}"/>
              </a:ext>
            </a:extLst>
          </p:cNvPr>
          <p:cNvSpPr txBox="1"/>
          <p:nvPr/>
        </p:nvSpPr>
        <p:spPr>
          <a:xfrm>
            <a:off x="333475" y="696685"/>
            <a:ext cx="1876924" cy="369332"/>
          </a:xfrm>
          <a:prstGeom prst="rect">
            <a:avLst/>
          </a:prstGeom>
          <a:noFill/>
        </p:spPr>
        <p:txBody>
          <a:bodyPr wrap="none" rtlCol="0">
            <a:spAutoFit/>
          </a:bodyPr>
          <a:lstStyle/>
          <a:p>
            <a:r>
              <a:rPr kumimoji="1" lang="en-US" altLang="zh-CN" dirty="0"/>
              <a:t>Visual obstruction</a:t>
            </a:r>
          </a:p>
        </p:txBody>
      </p:sp>
    </p:spTree>
    <p:extLst>
      <p:ext uri="{BB962C8B-B14F-4D97-AF65-F5344CB8AC3E}">
        <p14:creationId xmlns:p14="http://schemas.microsoft.com/office/powerpoint/2010/main" val="445237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417F7B-B05A-D541-95D1-F49DF2EC3E6F}"/>
              </a:ext>
            </a:extLst>
          </p:cNvPr>
          <p:cNvSpPr txBox="1"/>
          <p:nvPr/>
        </p:nvSpPr>
        <p:spPr>
          <a:xfrm>
            <a:off x="436880" y="386080"/>
            <a:ext cx="4403065" cy="769441"/>
          </a:xfrm>
          <a:prstGeom prst="rect">
            <a:avLst/>
          </a:prstGeom>
          <a:noFill/>
        </p:spPr>
        <p:txBody>
          <a:bodyPr wrap="none" rtlCol="0">
            <a:spAutoFit/>
          </a:bodyPr>
          <a:lstStyle/>
          <a:p>
            <a:r>
              <a:rPr kumimoji="1" lang="en-US" altLang="zh-CN" sz="4400" dirty="0"/>
              <a:t>Objective</a:t>
            </a:r>
            <a:r>
              <a:rPr kumimoji="1" lang="zh-CN" altLang="en-US" sz="4400" dirty="0"/>
              <a:t> </a:t>
            </a:r>
            <a:r>
              <a:rPr kumimoji="1" lang="en-US" altLang="zh-CN" sz="4400" dirty="0"/>
              <a:t>function</a:t>
            </a:r>
            <a:endParaRPr kumimoji="1" lang="zh-CN" altLang="en-US" sz="44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E64D991-416C-684F-91B1-C720CD8F17F3}"/>
                  </a:ext>
                </a:extLst>
              </p:cNvPr>
              <p:cNvSpPr txBox="1"/>
              <p:nvPr/>
            </p:nvSpPr>
            <p:spPr>
              <a:xfrm>
                <a:off x="436880" y="1155521"/>
                <a:ext cx="5045869"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zh-CN" altLang="en-US"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𝑡</m:t>
                          </m:r>
                        </m:sub>
                        <m:sup/>
                        <m:e>
                          <m:sSub>
                            <m:sSubPr>
                              <m:ctrlPr>
                                <a:rPr kumimoji="1" lang="en-US" altLang="zh-CN" i="1" smtClean="0">
                                  <a:latin typeface="Cambria Math" panose="02040503050406030204" pitchFamily="18" charset="0"/>
                                </a:rPr>
                              </m:ctrlPr>
                            </m:sSubPr>
                            <m:e>
                              <m:d>
                                <m:dPr>
                                  <m:begChr m:val="‖"/>
                                  <m:endChr m:val="‖"/>
                                  <m:ctrlPr>
                                    <a:rPr kumimoji="1" lang="en-US" altLang="zh-CN" i="1" smtClean="0">
                                      <a:latin typeface="Cambria Math" panose="02040503050406030204" pitchFamily="18" charset="0"/>
                                    </a:rPr>
                                  </m:ctrlPr>
                                </m:dPr>
                                <m:e>
                                  <m:sSup>
                                    <m:sSupPr>
                                      <m:ctrlPr>
                                        <a:rPr kumimoji="1" lang="en-US" altLang="zh-CN"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𝐼</m:t>
                                      </m:r>
                                    </m:e>
                                    <m:sup>
                                      <m:r>
                                        <a:rPr kumimoji="1" lang="en-US" altLang="zh-CN" b="0" i="1" smtClean="0">
                                          <a:solidFill>
                                            <a:srgbClr val="FF0000"/>
                                          </a:solidFill>
                                          <a:latin typeface="Cambria Math" panose="02040503050406030204" pitchFamily="18" charset="0"/>
                                        </a:rPr>
                                        <m:t>𝑡</m:t>
                                      </m:r>
                                    </m:sup>
                                  </m:s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𝑊</m:t>
                                      </m:r>
                                    </m:e>
                                    <m:sub>
                                      <m:r>
                                        <a:rPr kumimoji="1" lang="en-US" altLang="zh-CN" b="0" i="1" smtClean="0">
                                          <a:latin typeface="Cambria Math" panose="02040503050406030204" pitchFamily="18" charset="0"/>
                                        </a:rPr>
                                        <m:t>𝐵</m:t>
                                      </m:r>
                                    </m:sub>
                                    <m:sup>
                                      <m:r>
                                        <a:rPr kumimoji="1" lang="en-US" altLang="zh-CN" b="0" i="1" smtClean="0">
                                          <a:latin typeface="Cambria Math" panose="02040503050406030204" pitchFamily="18" charset="0"/>
                                        </a:rPr>
                                        <m:t>𝑡</m:t>
                                      </m:r>
                                    </m:sup>
                                  </m:sSubSup>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𝐼</m:t>
                                      </m:r>
                                    </m:e>
                                    <m:sub>
                                      <m:r>
                                        <a:rPr kumimoji="1" lang="en-US" altLang="zh-CN" b="0" i="1" smtClean="0">
                                          <a:latin typeface="Cambria Math" panose="02040503050406030204" pitchFamily="18" charset="0"/>
                                        </a:rPr>
                                        <m:t>𝐵</m:t>
                                      </m:r>
                                    </m:sub>
                                  </m:sSub>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b="0" i="1" smtClean="0">
                                          <a:latin typeface="Cambria Math" panose="02040503050406030204" pitchFamily="18" charset="0"/>
                                        </a:rPr>
                                        <m:t>𝑂</m:t>
                                      </m:r>
                                    </m:sub>
                                    <m:sup>
                                      <m:r>
                                        <a:rPr kumimoji="1" lang="en-US" altLang="zh-CN" i="1">
                                          <a:latin typeface="Cambria Math" panose="02040503050406030204" pitchFamily="18" charset="0"/>
                                        </a:rPr>
                                        <m:t>𝑡</m:t>
                                      </m:r>
                                    </m:sup>
                                  </m:sSubSup>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r>
                                        <a:rPr kumimoji="1" lang="en-US" altLang="zh-CN" b="0" i="1" smtClean="0">
                                          <a:latin typeface="Cambria Math" panose="02040503050406030204" pitchFamily="18" charset="0"/>
                                        </a:rPr>
                                        <m:t>𝑂</m:t>
                                      </m:r>
                                    </m:sub>
                                  </m:sSub>
                                </m:e>
                              </m:d>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b="0" i="1" smtClean="0">
                                  <a:latin typeface="Cambria Math" panose="02040503050406030204" pitchFamily="18" charset="0"/>
                                </a:rPr>
                                <m:t>𝑝𝑟𝑖𝑜𝑟</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r>
                                <a:rPr kumimoji="1" lang="en-US" altLang="zh-CN" i="1">
                                  <a:latin typeface="Cambria Math" panose="02040503050406030204" pitchFamily="18" charset="0"/>
                                </a:rPr>
                                <m:t>𝐵</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r>
                                <a:rPr kumimoji="1" lang="en-US" altLang="zh-CN" i="1">
                                  <a:latin typeface="Cambria Math" panose="02040503050406030204" pitchFamily="18" charset="0"/>
                                </a:rPr>
                                <m:t>𝑂</m:t>
                              </m:r>
                            </m:sub>
                          </m:sSub>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𝐵</m:t>
                              </m:r>
                            </m:sub>
                            <m:sup>
                              <m:r>
                                <a:rPr kumimoji="1" lang="en-US" altLang="zh-CN" i="1">
                                  <a:latin typeface="Cambria Math" panose="02040503050406030204" pitchFamily="18" charset="0"/>
                                </a:rPr>
                                <m:t>𝑡</m:t>
                              </m:r>
                            </m:sup>
                          </m:sSubSup>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𝑂</m:t>
                              </m:r>
                            </m:sub>
                            <m:sup>
                              <m:r>
                                <a:rPr kumimoji="1" lang="en-US" altLang="zh-CN" i="1">
                                  <a:latin typeface="Cambria Math" panose="02040503050406030204" pitchFamily="18" charset="0"/>
                                </a:rPr>
                                <m:t>𝑡</m:t>
                              </m:r>
                            </m:sup>
                          </m:sSubSup>
                          <m:r>
                            <a:rPr kumimoji="1" lang="en-US" altLang="zh-CN" b="0" i="1" smtClean="0">
                              <a:latin typeface="Cambria Math" panose="02040503050406030204" pitchFamily="18" charset="0"/>
                            </a:rPr>
                            <m:t>)</m:t>
                          </m:r>
                        </m:e>
                      </m:nary>
                    </m:oMath>
                  </m:oMathPara>
                </a14:m>
                <a:endParaRPr kumimoji="1" lang="zh-CN" altLang="en-US" dirty="0"/>
              </a:p>
            </p:txBody>
          </p:sp>
        </mc:Choice>
        <mc:Fallback xmlns="">
          <p:sp>
            <p:nvSpPr>
              <p:cNvPr id="3" name="文本框 2">
                <a:extLst>
                  <a:ext uri="{FF2B5EF4-FFF2-40B4-BE49-F238E27FC236}">
                    <a16:creationId xmlns:a16="http://schemas.microsoft.com/office/drawing/2014/main" id="{8E64D991-416C-684F-91B1-C720CD8F17F3}"/>
                  </a:ext>
                </a:extLst>
              </p:cNvPr>
              <p:cNvSpPr txBox="1">
                <a:spLocks noRot="1" noChangeAspect="1" noMove="1" noResize="1" noEditPoints="1" noAdjustHandles="1" noChangeArrowheads="1" noChangeShapeType="1" noTextEdit="1"/>
              </p:cNvSpPr>
              <p:nvPr/>
            </p:nvSpPr>
            <p:spPr>
              <a:xfrm>
                <a:off x="436880" y="1155521"/>
                <a:ext cx="5045869" cy="764505"/>
              </a:xfrm>
              <a:prstGeom prst="rect">
                <a:avLst/>
              </a:prstGeom>
              <a:blipFill>
                <a:blip r:embed="rId2"/>
                <a:stretch>
                  <a:fillRect l="-13784" t="-121311" b="-168852"/>
                </a:stretch>
              </a:blipFill>
            </p:spPr>
            <p:txBody>
              <a:bodyPr/>
              <a:lstStyle/>
              <a:p>
                <a:r>
                  <a:rPr lang="zh-CN" altLang="en-US">
                    <a:noFill/>
                  </a:rPr>
                  <a:t> </a:t>
                </a:r>
              </a:p>
            </p:txBody>
          </p:sp>
        </mc:Fallback>
      </mc:AlternateContent>
      <p:pic>
        <p:nvPicPr>
          <p:cNvPr id="4" name="Picture 2">
            <a:extLst>
              <a:ext uri="{FF2B5EF4-FFF2-40B4-BE49-F238E27FC236}">
                <a16:creationId xmlns:a16="http://schemas.microsoft.com/office/drawing/2014/main" id="{F5A9C6BC-C92D-4945-866E-8DE4C2920107}"/>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243840" y="2331939"/>
            <a:ext cx="2492198" cy="1401861"/>
          </a:xfrm>
          <a:prstGeom prst="rect">
            <a:avLst/>
          </a:prstGeom>
        </p:spPr>
      </p:pic>
      <p:sp>
        <p:nvSpPr>
          <p:cNvPr id="5" name="文本框 4">
            <a:extLst>
              <a:ext uri="{FF2B5EF4-FFF2-40B4-BE49-F238E27FC236}">
                <a16:creationId xmlns:a16="http://schemas.microsoft.com/office/drawing/2014/main" id="{B82D123B-8D3B-AB44-986A-3B4A391160CA}"/>
              </a:ext>
            </a:extLst>
          </p:cNvPr>
          <p:cNvSpPr txBox="1"/>
          <p:nvPr/>
        </p:nvSpPr>
        <p:spPr>
          <a:xfrm>
            <a:off x="568960" y="1962607"/>
            <a:ext cx="1636987" cy="369332"/>
          </a:xfrm>
          <a:prstGeom prst="rect">
            <a:avLst/>
          </a:prstGeom>
          <a:noFill/>
        </p:spPr>
        <p:txBody>
          <a:bodyPr wrap="none" rtlCol="0">
            <a:spAutoFit/>
          </a:bodyPr>
          <a:lstStyle/>
          <a:p>
            <a:r>
              <a:rPr kumimoji="1" lang="en-US" altLang="zh-CN" dirty="0">
                <a:solidFill>
                  <a:srgbClr val="FF0000"/>
                </a:solidFill>
              </a:rPr>
              <a:t>Input sequence</a:t>
            </a:r>
            <a:endParaRPr kumimoji="1" lang="zh-CN" altLang="en-US" dirty="0">
              <a:solidFill>
                <a:srgbClr val="FF0000"/>
              </a:solidFill>
            </a:endParaRPr>
          </a:p>
        </p:txBody>
      </p:sp>
    </p:spTree>
    <p:extLst>
      <p:ext uri="{BB962C8B-B14F-4D97-AF65-F5344CB8AC3E}">
        <p14:creationId xmlns:p14="http://schemas.microsoft.com/office/powerpoint/2010/main" val="2200802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0">
            <a:extLst>
              <a:ext uri="{FF2B5EF4-FFF2-40B4-BE49-F238E27FC236}">
                <a16:creationId xmlns:a16="http://schemas.microsoft.com/office/drawing/2014/main" id="{5FEC661B-C7EC-7645-8CE5-FA032B15ED7C}"/>
              </a:ext>
            </a:extLst>
          </p:cNvPr>
          <p:cNvSpPr txBox="1"/>
          <p:nvPr/>
        </p:nvSpPr>
        <p:spPr>
          <a:xfrm>
            <a:off x="408560" y="285345"/>
            <a:ext cx="7025051" cy="563199"/>
          </a:xfrm>
          <a:prstGeom prst="rect">
            <a:avLst/>
          </a:prstGeom>
          <a:noFill/>
          <a:ln>
            <a:noFill/>
          </a:ln>
        </p:spPr>
        <p:txBody>
          <a:bodyPr lIns="121900" tIns="121900" rIns="121900" bIns="121900" anchor="t" anchorCtr="0">
            <a:noAutofit/>
          </a:bodyPr>
          <a:lstStyle/>
          <a:p>
            <a:r>
              <a:rPr lang="en-US" altLang="zh-CN" sz="2400" b="1" dirty="0"/>
              <a:t>Priors</a:t>
            </a:r>
            <a:endParaRPr lang="en" sz="2400" b="1" dirty="0"/>
          </a:p>
        </p:txBody>
      </p:sp>
      <mc:AlternateContent xmlns:mc="http://schemas.openxmlformats.org/markup-compatibility/2006" xmlns:a14="http://schemas.microsoft.com/office/drawing/2010/main">
        <mc:Choice Requires="a14">
          <p:sp>
            <p:nvSpPr>
              <p:cNvPr id="3" name="TextBox 23">
                <a:extLst>
                  <a:ext uri="{FF2B5EF4-FFF2-40B4-BE49-F238E27FC236}">
                    <a16:creationId xmlns:a16="http://schemas.microsoft.com/office/drawing/2014/main" id="{F173F88E-682E-CF4B-AB4B-A7DEF8C5A3A8}"/>
                  </a:ext>
                </a:extLst>
              </p:cNvPr>
              <p:cNvSpPr txBox="1"/>
              <p:nvPr/>
            </p:nvSpPr>
            <p:spPr>
              <a:xfrm>
                <a:off x="1300951" y="848544"/>
                <a:ext cx="68145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e>
                          </m:d>
                        </m:e>
                        <m:sub>
                          <m:r>
                            <a:rPr lang="en-US" sz="240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𝑂</m:t>
                                  </m:r>
                                </m:sub>
                              </m:sSub>
                            </m:e>
                          </m:d>
                        </m:e>
                        <m:sub>
                          <m:r>
                            <a:rPr lang="en-US" sz="2400">
                              <a:latin typeface="Cambria Math" panose="02040503050406030204" pitchFamily="18" charset="0"/>
                            </a:rPr>
                            <m:t>1</m:t>
                          </m:r>
                        </m:sub>
                      </m:sSub>
                      <m:r>
                        <a:rPr lang="en-US" sz="2400" b="0" i="1" smtClean="0">
                          <a:solidFill>
                            <a:schemeClr val="bg1">
                              <a:lumMod val="65000"/>
                              <a:lumOff val="35000"/>
                            </a:schemeClr>
                          </a:solidFill>
                          <a:latin typeface="Cambria Math" panose="02040503050406030204" pitchFamily="18" charset="0"/>
                        </a:rPr>
                        <m:t>+</m:t>
                      </m:r>
                      <m:r>
                        <a:rPr lang="en-US" sz="2400" b="0" i="1" smtClean="0">
                          <a:solidFill>
                            <a:schemeClr val="bg1">
                              <a:lumMod val="65000"/>
                              <a:lumOff val="35000"/>
                            </a:schemeClr>
                          </a:solidFill>
                          <a:latin typeface="Cambria Math" panose="02040503050406030204" pitchFamily="18" charset="0"/>
                        </a:rPr>
                        <m:t>𝐶</m:t>
                      </m:r>
                      <m:r>
                        <a:rPr lang="en-US" sz="2400" i="1">
                          <a:solidFill>
                            <a:schemeClr val="bg1">
                              <a:lumMod val="65000"/>
                              <a:lumOff val="35000"/>
                            </a:schemeClr>
                          </a:solidFill>
                          <a:latin typeface="Cambria Math" panose="02040503050406030204" pitchFamily="18" charset="0"/>
                        </a:rPr>
                        <m:t>(</m:t>
                      </m:r>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r>
                            <a:rPr lang="en-US" sz="2400" i="1">
                              <a:solidFill>
                                <a:schemeClr val="bg1">
                                  <a:lumMod val="65000"/>
                                  <a:lumOff val="35000"/>
                                </a:schemeClr>
                              </a:solidFill>
                              <a:latin typeface="Cambria Math" panose="02040503050406030204" pitchFamily="18" charset="0"/>
                            </a:rPr>
                            <m:t>𝐼</m:t>
                          </m:r>
                        </m:e>
                        <m:sub>
                          <m:r>
                            <a:rPr lang="en-US" sz="2400" i="1">
                              <a:solidFill>
                                <a:schemeClr val="bg1">
                                  <a:lumMod val="65000"/>
                                  <a:lumOff val="35000"/>
                                </a:schemeClr>
                              </a:solidFill>
                              <a:latin typeface="Cambria Math" panose="02040503050406030204" pitchFamily="18" charset="0"/>
                            </a:rPr>
                            <m:t>𝐵</m:t>
                          </m:r>
                        </m:sub>
                      </m:sSub>
                      <m:r>
                        <a:rPr lang="en-US" sz="2400" i="1">
                          <a:solidFill>
                            <a:schemeClr val="bg1">
                              <a:lumMod val="65000"/>
                              <a:lumOff val="35000"/>
                            </a:schemeClr>
                          </a:solidFill>
                          <a:latin typeface="Cambria Math" panose="02040503050406030204" pitchFamily="18" charset="0"/>
                        </a:rPr>
                        <m:t>,</m:t>
                      </m:r>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r>
                            <a:rPr lang="en-US" sz="2400" i="1">
                              <a:solidFill>
                                <a:schemeClr val="bg1">
                                  <a:lumMod val="65000"/>
                                  <a:lumOff val="35000"/>
                                </a:schemeClr>
                              </a:solidFill>
                              <a:latin typeface="Cambria Math" panose="02040503050406030204" pitchFamily="18" charset="0"/>
                            </a:rPr>
                            <m:t>𝐼</m:t>
                          </m:r>
                        </m:e>
                        <m:sub>
                          <m:r>
                            <a:rPr lang="en-US" sz="2400" b="0" i="1" smtClean="0">
                              <a:solidFill>
                                <a:schemeClr val="bg1">
                                  <a:lumMod val="65000"/>
                                  <a:lumOff val="35000"/>
                                </a:schemeClr>
                              </a:solidFill>
                              <a:latin typeface="Cambria Math" panose="02040503050406030204" pitchFamily="18" charset="0"/>
                            </a:rPr>
                            <m:t>𝑂</m:t>
                          </m:r>
                        </m:sub>
                      </m:sSub>
                      <m:r>
                        <a:rPr lang="en-US" sz="2400" i="1">
                          <a:solidFill>
                            <a:schemeClr val="bg1">
                              <a:lumMod val="65000"/>
                              <a:lumOff val="35000"/>
                            </a:schemeClr>
                          </a:solidFill>
                          <a:latin typeface="Cambria Math" panose="02040503050406030204" pitchFamily="18" charset="0"/>
                        </a:rPr>
                        <m:t>)+</m:t>
                      </m:r>
                      <m:sSub>
                        <m:sSubPr>
                          <m:ctrlPr>
                            <a:rPr lang="en-US" sz="2400" i="1" smtClean="0">
                              <a:solidFill>
                                <a:schemeClr val="bg1">
                                  <a:lumMod val="65000"/>
                                  <a:lumOff val="35000"/>
                                </a:schemeClr>
                              </a:solidFill>
                              <a:latin typeface="Cambria Math" panose="02040503050406030204" pitchFamily="18" charset="0"/>
                            </a:rPr>
                          </m:ctrlPr>
                        </m:sSubPr>
                        <m:e>
                          <m:d>
                            <m:dPr>
                              <m:begChr m:val="|"/>
                              <m:endChr m:val="|"/>
                              <m:ctrlPr>
                                <a:rPr lang="en-US" sz="2400" i="1">
                                  <a:solidFill>
                                    <a:schemeClr val="bg1">
                                      <a:lumMod val="65000"/>
                                      <a:lumOff val="35000"/>
                                    </a:schemeClr>
                                  </a:solidFill>
                                  <a:latin typeface="Cambria Math" panose="02040503050406030204" pitchFamily="18" charset="0"/>
                                </a:rPr>
                              </m:ctrlPr>
                            </m:dPr>
                            <m:e>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r>
                                    <a:rPr lang="en-US" sz="2400" i="1">
                                      <a:solidFill>
                                        <a:schemeClr val="bg1">
                                          <a:lumMod val="65000"/>
                                          <a:lumOff val="35000"/>
                                        </a:schemeClr>
                                      </a:solidFill>
                                      <a:latin typeface="Cambria Math" panose="02040503050406030204" pitchFamily="18" charset="0"/>
                                    </a:rPr>
                                    <m:t>𝑣</m:t>
                                  </m:r>
                                </m:e>
                                <m:sub>
                                  <m:r>
                                    <a:rPr lang="en-US" sz="2400" i="1">
                                      <a:solidFill>
                                        <a:schemeClr val="bg1">
                                          <a:lumMod val="65000"/>
                                          <a:lumOff val="35000"/>
                                        </a:schemeClr>
                                      </a:solidFill>
                                      <a:latin typeface="Cambria Math" panose="02040503050406030204" pitchFamily="18" charset="0"/>
                                    </a:rPr>
                                    <m:t>𝐵</m:t>
                                  </m:r>
                                </m:sub>
                              </m:sSub>
                            </m:e>
                          </m:d>
                        </m:e>
                        <m:sub>
                          <m:r>
                            <a:rPr lang="en-US" sz="2400">
                              <a:solidFill>
                                <a:schemeClr val="bg1">
                                  <a:lumMod val="65000"/>
                                  <a:lumOff val="35000"/>
                                </a:schemeClr>
                              </a:solidFill>
                              <a:latin typeface="Cambria Math" panose="02040503050406030204" pitchFamily="18" charset="0"/>
                            </a:rPr>
                            <m:t>1</m:t>
                          </m:r>
                        </m:sub>
                      </m:sSub>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d>
                            <m:dPr>
                              <m:begChr m:val="|"/>
                              <m:endChr m:val="|"/>
                              <m:ctrlPr>
                                <a:rPr lang="en-US" sz="2400" i="1">
                                  <a:solidFill>
                                    <a:schemeClr val="bg1">
                                      <a:lumMod val="65000"/>
                                      <a:lumOff val="35000"/>
                                    </a:schemeClr>
                                  </a:solidFill>
                                  <a:latin typeface="Cambria Math" panose="02040503050406030204" pitchFamily="18" charset="0"/>
                                </a:rPr>
                              </m:ctrlPr>
                            </m:dPr>
                            <m:e>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r>
                                    <a:rPr lang="en-US" sz="2400" i="1">
                                      <a:solidFill>
                                        <a:schemeClr val="bg1">
                                          <a:lumMod val="65000"/>
                                          <a:lumOff val="35000"/>
                                        </a:schemeClr>
                                      </a:solidFill>
                                      <a:latin typeface="Cambria Math" panose="02040503050406030204" pitchFamily="18" charset="0"/>
                                    </a:rPr>
                                    <m:t>𝑣</m:t>
                                  </m:r>
                                </m:e>
                                <m:sub>
                                  <m:r>
                                    <a:rPr lang="en-US" sz="2400" i="1">
                                      <a:solidFill>
                                        <a:schemeClr val="bg1">
                                          <a:lumMod val="65000"/>
                                          <a:lumOff val="35000"/>
                                        </a:schemeClr>
                                      </a:solidFill>
                                      <a:latin typeface="Cambria Math" panose="02040503050406030204" pitchFamily="18" charset="0"/>
                                    </a:rPr>
                                    <m:t>𝑂</m:t>
                                  </m:r>
                                </m:sub>
                              </m:sSub>
                            </m:e>
                          </m:d>
                        </m:e>
                        <m:sub>
                          <m:r>
                            <a:rPr lang="en-US" sz="2400">
                              <a:solidFill>
                                <a:schemeClr val="bg1">
                                  <a:lumMod val="65000"/>
                                  <a:lumOff val="35000"/>
                                </a:schemeClr>
                              </a:solidFill>
                              <a:latin typeface="Cambria Math" panose="02040503050406030204" pitchFamily="18" charset="0"/>
                            </a:rPr>
                            <m:t>1</m:t>
                          </m:r>
                        </m:sub>
                      </m:sSub>
                    </m:oMath>
                  </m:oMathPara>
                </a14:m>
                <a:endParaRPr lang="en-US" sz="2400" dirty="0">
                  <a:solidFill>
                    <a:schemeClr val="bg1">
                      <a:lumMod val="65000"/>
                      <a:lumOff val="35000"/>
                    </a:schemeClr>
                  </a:solidFill>
                </a:endParaRPr>
              </a:p>
            </p:txBody>
          </p:sp>
        </mc:Choice>
        <mc:Fallback xmlns="">
          <p:sp>
            <p:nvSpPr>
              <p:cNvPr id="3" name="TextBox 23">
                <a:extLst>
                  <a:ext uri="{FF2B5EF4-FFF2-40B4-BE49-F238E27FC236}">
                    <a16:creationId xmlns:a16="http://schemas.microsoft.com/office/drawing/2014/main" id="{F173F88E-682E-CF4B-AB4B-A7DEF8C5A3A8}"/>
                  </a:ext>
                </a:extLst>
              </p:cNvPr>
              <p:cNvSpPr txBox="1">
                <a:spLocks noRot="1" noChangeAspect="1" noMove="1" noResize="1" noEditPoints="1" noAdjustHandles="1" noChangeArrowheads="1" noChangeShapeType="1" noTextEdit="1"/>
              </p:cNvSpPr>
              <p:nvPr/>
            </p:nvSpPr>
            <p:spPr>
              <a:xfrm>
                <a:off x="1300951" y="848544"/>
                <a:ext cx="6814585" cy="369332"/>
              </a:xfrm>
              <a:prstGeom prst="rect">
                <a:avLst/>
              </a:prstGeom>
              <a:blipFill>
                <a:blip r:embed="rId2"/>
                <a:stretch>
                  <a:fillRect b="-33333"/>
                </a:stretch>
              </a:blipFill>
            </p:spPr>
            <p:txBody>
              <a:bodyPr/>
              <a:lstStyle/>
              <a:p>
                <a:r>
                  <a:rPr lang="zh-CN" altLang="en-US">
                    <a:noFill/>
                  </a:rPr>
                  <a:t> </a:t>
                </a:r>
              </a:p>
            </p:txBody>
          </p:sp>
        </mc:Fallback>
      </mc:AlternateContent>
      <p:sp>
        <p:nvSpPr>
          <p:cNvPr id="4" name="Rectangle 8">
            <a:extLst>
              <a:ext uri="{FF2B5EF4-FFF2-40B4-BE49-F238E27FC236}">
                <a16:creationId xmlns:a16="http://schemas.microsoft.com/office/drawing/2014/main" id="{B4B583F9-60E2-A04C-B53F-4DF7064D9497}"/>
              </a:ext>
            </a:extLst>
          </p:cNvPr>
          <p:cNvSpPr/>
          <p:nvPr/>
        </p:nvSpPr>
        <p:spPr>
          <a:xfrm>
            <a:off x="1300951" y="1781075"/>
            <a:ext cx="2055306" cy="369332"/>
          </a:xfrm>
          <a:prstGeom prst="rect">
            <a:avLst/>
          </a:prstGeom>
        </p:spPr>
        <p:txBody>
          <a:bodyPr wrap="none">
            <a:spAutoFit/>
          </a:bodyPr>
          <a:lstStyle/>
          <a:p>
            <a:r>
              <a:rPr lang="en-US" altLang="zh-CN" dirty="0"/>
              <a:t>Natural Image Prior</a:t>
            </a:r>
            <a:endParaRPr lang="en" dirty="0"/>
          </a:p>
        </p:txBody>
      </p:sp>
      <p:cxnSp>
        <p:nvCxnSpPr>
          <p:cNvPr id="5" name="Straight Connector 11">
            <a:extLst>
              <a:ext uri="{FF2B5EF4-FFF2-40B4-BE49-F238E27FC236}">
                <a16:creationId xmlns:a16="http://schemas.microsoft.com/office/drawing/2014/main" id="{A0F543AD-FF84-8643-A1F3-F955FD98EAB3}"/>
              </a:ext>
            </a:extLst>
          </p:cNvPr>
          <p:cNvCxnSpPr/>
          <p:nvPr/>
        </p:nvCxnSpPr>
        <p:spPr>
          <a:xfrm>
            <a:off x="1573556" y="1329267"/>
            <a:ext cx="171873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 name="Straight Connector 24">
            <a:extLst>
              <a:ext uri="{FF2B5EF4-FFF2-40B4-BE49-F238E27FC236}">
                <a16:creationId xmlns:a16="http://schemas.microsoft.com/office/drawing/2014/main" id="{C7483C0A-9232-BB4D-819B-CACC2EC45E75}"/>
              </a:ext>
            </a:extLst>
          </p:cNvPr>
          <p:cNvCxnSpPr/>
          <p:nvPr/>
        </p:nvCxnSpPr>
        <p:spPr>
          <a:xfrm flipV="1">
            <a:off x="2163007" y="1405467"/>
            <a:ext cx="269915" cy="38407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3825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0">
            <a:extLst>
              <a:ext uri="{FF2B5EF4-FFF2-40B4-BE49-F238E27FC236}">
                <a16:creationId xmlns:a16="http://schemas.microsoft.com/office/drawing/2014/main" id="{C4DE6F81-77DF-A144-B7B8-849A0A40A947}"/>
              </a:ext>
            </a:extLst>
          </p:cNvPr>
          <p:cNvSpPr txBox="1"/>
          <p:nvPr/>
        </p:nvSpPr>
        <p:spPr>
          <a:xfrm>
            <a:off x="505821" y="372230"/>
            <a:ext cx="6152874" cy="523450"/>
          </a:xfrm>
          <a:prstGeom prst="rect">
            <a:avLst/>
          </a:prstGeom>
          <a:noFill/>
          <a:ln>
            <a:noFill/>
          </a:ln>
        </p:spPr>
        <p:txBody>
          <a:bodyPr lIns="121900" tIns="121900" rIns="121900" bIns="121900" anchor="t" anchorCtr="0">
            <a:noAutofit/>
          </a:bodyPr>
          <a:lstStyle/>
          <a:p>
            <a:r>
              <a:rPr lang="en-US" altLang="zh-CN" sz="2400" b="1" dirty="0"/>
              <a:t>Priors</a:t>
            </a:r>
            <a:endParaRPr lang="en" sz="2400" b="1" dirty="0"/>
          </a:p>
        </p:txBody>
      </p:sp>
      <p:sp>
        <p:nvSpPr>
          <p:cNvPr id="3" name="Double Bracket 2">
            <a:extLst>
              <a:ext uri="{FF2B5EF4-FFF2-40B4-BE49-F238E27FC236}">
                <a16:creationId xmlns:a16="http://schemas.microsoft.com/office/drawing/2014/main" id="{5D7795CC-5029-4A4A-8E93-01B9029B599F}"/>
              </a:ext>
            </a:extLst>
          </p:cNvPr>
          <p:cNvSpPr/>
          <p:nvPr/>
        </p:nvSpPr>
        <p:spPr>
          <a:xfrm>
            <a:off x="1194760" y="2480908"/>
            <a:ext cx="3293399" cy="3980328"/>
          </a:xfrm>
          <a:prstGeom prst="bracketPair">
            <a:avLst>
              <a:gd name="adj" fmla="val 44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Double Bracket 9">
            <a:extLst>
              <a:ext uri="{FF2B5EF4-FFF2-40B4-BE49-F238E27FC236}">
                <a16:creationId xmlns:a16="http://schemas.microsoft.com/office/drawing/2014/main" id="{E5CFC146-BB86-A64A-9239-618116EC1AC9}"/>
              </a:ext>
            </a:extLst>
          </p:cNvPr>
          <p:cNvSpPr/>
          <p:nvPr/>
        </p:nvSpPr>
        <p:spPr>
          <a:xfrm>
            <a:off x="5289282" y="2474705"/>
            <a:ext cx="3293399" cy="3980328"/>
          </a:xfrm>
          <a:prstGeom prst="bracketPair">
            <a:avLst>
              <a:gd name="adj" fmla="val 44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Rectangle 13">
            <a:extLst>
              <a:ext uri="{FF2B5EF4-FFF2-40B4-BE49-F238E27FC236}">
                <a16:creationId xmlns:a16="http://schemas.microsoft.com/office/drawing/2014/main" id="{35F57397-B972-4A4D-B8D2-D14C857FC9E8}"/>
              </a:ext>
            </a:extLst>
          </p:cNvPr>
          <p:cNvSpPr/>
          <p:nvPr/>
        </p:nvSpPr>
        <p:spPr>
          <a:xfrm>
            <a:off x="5417025" y="2433278"/>
            <a:ext cx="3030237" cy="1810650"/>
          </a:xfrm>
          <a:prstGeom prst="rect">
            <a:avLst/>
          </a:prstGeom>
          <a:blipFill dpi="0" rotWithShape="1">
            <a:blip r:embed="rId2" r:link="rId3">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7">
            <a:extLst>
              <a:ext uri="{FF2B5EF4-FFF2-40B4-BE49-F238E27FC236}">
                <a16:creationId xmlns:a16="http://schemas.microsoft.com/office/drawing/2014/main" id="{0614F3F1-96B0-C042-9088-551892D66398}"/>
              </a:ext>
            </a:extLst>
          </p:cNvPr>
          <p:cNvSpPr/>
          <p:nvPr/>
        </p:nvSpPr>
        <p:spPr>
          <a:xfrm rot="16200000">
            <a:off x="-643175" y="2904610"/>
            <a:ext cx="2289461" cy="369332"/>
          </a:xfrm>
          <a:prstGeom prst="rect">
            <a:avLst/>
          </a:prstGeom>
        </p:spPr>
        <p:txBody>
          <a:bodyPr wrap="square">
            <a:spAutoFit/>
          </a:bodyPr>
          <a:lstStyle/>
          <a:p>
            <a:r>
              <a:rPr lang="en-US" altLang="zh-CN" b="1" dirty="0"/>
              <a:t>Background layer</a:t>
            </a:r>
            <a:endParaRPr lang="en" b="1" dirty="0"/>
          </a:p>
        </p:txBody>
      </p:sp>
      <p:sp>
        <p:nvSpPr>
          <p:cNvPr id="7" name="Rectangle 18">
            <a:extLst>
              <a:ext uri="{FF2B5EF4-FFF2-40B4-BE49-F238E27FC236}">
                <a16:creationId xmlns:a16="http://schemas.microsoft.com/office/drawing/2014/main" id="{7BAF781B-B76D-EE4C-B437-7C5BD8C26D3E}"/>
              </a:ext>
            </a:extLst>
          </p:cNvPr>
          <p:cNvSpPr/>
          <p:nvPr/>
        </p:nvSpPr>
        <p:spPr>
          <a:xfrm rot="16200000">
            <a:off x="-881274" y="4627163"/>
            <a:ext cx="2765661" cy="369332"/>
          </a:xfrm>
          <a:prstGeom prst="rect">
            <a:avLst/>
          </a:prstGeom>
        </p:spPr>
        <p:txBody>
          <a:bodyPr wrap="square">
            <a:spAutoFit/>
          </a:bodyPr>
          <a:lstStyle/>
          <a:p>
            <a:r>
              <a:rPr lang="en-US" altLang="zh-CN" b="1" dirty="0"/>
              <a:t>Obstruction layer</a:t>
            </a:r>
            <a:endParaRPr lang="en" b="1" dirty="0"/>
          </a:p>
        </p:txBody>
      </p:sp>
      <p:sp>
        <p:nvSpPr>
          <p:cNvPr id="8" name="Rectangle 24">
            <a:extLst>
              <a:ext uri="{FF2B5EF4-FFF2-40B4-BE49-F238E27FC236}">
                <a16:creationId xmlns:a16="http://schemas.microsoft.com/office/drawing/2014/main" id="{8309AF56-817B-6443-9DF3-CA69435498D5}"/>
              </a:ext>
            </a:extLst>
          </p:cNvPr>
          <p:cNvSpPr/>
          <p:nvPr/>
        </p:nvSpPr>
        <p:spPr>
          <a:xfrm>
            <a:off x="934116" y="2029268"/>
            <a:ext cx="3559980" cy="369332"/>
          </a:xfrm>
          <a:prstGeom prst="rect">
            <a:avLst/>
          </a:prstGeom>
        </p:spPr>
        <p:txBody>
          <a:bodyPr wrap="square">
            <a:spAutoFit/>
          </a:bodyPr>
          <a:lstStyle/>
          <a:p>
            <a:r>
              <a:rPr lang="en-US" dirty="0"/>
              <a:t>Independency between two layers</a:t>
            </a:r>
            <a:endParaRPr lang="en" dirty="0"/>
          </a:p>
        </p:txBody>
      </p:sp>
      <p:cxnSp>
        <p:nvCxnSpPr>
          <p:cNvPr id="9" name="Straight Connector 25">
            <a:extLst>
              <a:ext uri="{FF2B5EF4-FFF2-40B4-BE49-F238E27FC236}">
                <a16:creationId xmlns:a16="http://schemas.microsoft.com/office/drawing/2014/main" id="{4DE50BB7-40E2-2848-99E8-D9F8D335F7E2}"/>
              </a:ext>
            </a:extLst>
          </p:cNvPr>
          <p:cNvCxnSpPr>
            <a:cxnSpLocks/>
          </p:cNvCxnSpPr>
          <p:nvPr/>
        </p:nvCxnSpPr>
        <p:spPr>
          <a:xfrm>
            <a:off x="4101416" y="1382679"/>
            <a:ext cx="15053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26">
            <a:extLst>
              <a:ext uri="{FF2B5EF4-FFF2-40B4-BE49-F238E27FC236}">
                <a16:creationId xmlns:a16="http://schemas.microsoft.com/office/drawing/2014/main" id="{4CEF20DB-57BF-1446-B511-1B8A932813DC}"/>
              </a:ext>
            </a:extLst>
          </p:cNvPr>
          <p:cNvCxnSpPr>
            <a:cxnSpLocks/>
            <a:stCxn id="8" idx="0"/>
          </p:cNvCxnSpPr>
          <p:nvPr/>
        </p:nvCxnSpPr>
        <p:spPr>
          <a:xfrm flipV="1">
            <a:off x="2714106" y="1458882"/>
            <a:ext cx="1905303" cy="570386"/>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1" name="Picture 28">
            <a:extLst>
              <a:ext uri="{FF2B5EF4-FFF2-40B4-BE49-F238E27FC236}">
                <a16:creationId xmlns:a16="http://schemas.microsoft.com/office/drawing/2014/main" id="{CC2C433F-8CD3-2C4A-9606-097679DB6D28}"/>
              </a:ext>
            </a:extLst>
          </p:cNvPr>
          <p:cNvPicPr>
            <a:picLocks noChangeAspect="1"/>
          </p:cNvPicPr>
          <p:nvPr/>
        </p:nvPicPr>
        <p:blipFill>
          <a:blip r:embed="rId4" r:link="rId5" cstate="print">
            <a:extLst>
              <a:ext uri="{28A0092B-C50C-407E-A947-70E740481C1C}">
                <a14:useLocalDpi xmlns:a14="http://schemas.microsoft.com/office/drawing/2010/main" val="0"/>
              </a:ext>
            </a:extLst>
          </a:blip>
          <a:stretch>
            <a:fillRect/>
          </a:stretch>
        </p:blipFill>
        <p:spPr>
          <a:xfrm>
            <a:off x="1214101" y="4539989"/>
            <a:ext cx="3050647" cy="1715989"/>
          </a:xfrm>
          <a:prstGeom prst="rect">
            <a:avLst/>
          </a:prstGeom>
        </p:spPr>
      </p:pic>
      <p:pic>
        <p:nvPicPr>
          <p:cNvPr id="12" name="Picture 29">
            <a:extLst>
              <a:ext uri="{FF2B5EF4-FFF2-40B4-BE49-F238E27FC236}">
                <a16:creationId xmlns:a16="http://schemas.microsoft.com/office/drawing/2014/main" id="{82C56C4F-49D4-684A-8B34-0CDC1C21A70B}"/>
              </a:ext>
            </a:extLst>
          </p:cNvPr>
          <p:cNvPicPr>
            <a:picLocks noChangeAspect="1"/>
          </p:cNvPicPr>
          <p:nvPr/>
        </p:nvPicPr>
        <p:blipFill>
          <a:blip r:embed="rId6" r:link="rId7" cstate="print">
            <a:extLst>
              <a:ext uri="{28A0092B-C50C-407E-A947-70E740481C1C}">
                <a14:useLocalDpi xmlns:a14="http://schemas.microsoft.com/office/drawing/2010/main" val="0"/>
              </a:ext>
            </a:extLst>
          </a:blip>
          <a:stretch>
            <a:fillRect/>
          </a:stretch>
        </p:blipFill>
        <p:spPr>
          <a:xfrm>
            <a:off x="1214101" y="2511816"/>
            <a:ext cx="3050647" cy="1715989"/>
          </a:xfrm>
          <a:prstGeom prst="rect">
            <a:avLst/>
          </a:prstGeom>
        </p:spPr>
      </p:pic>
      <p:sp>
        <p:nvSpPr>
          <p:cNvPr id="13" name="Donut 21">
            <a:extLst>
              <a:ext uri="{FF2B5EF4-FFF2-40B4-BE49-F238E27FC236}">
                <a16:creationId xmlns:a16="http://schemas.microsoft.com/office/drawing/2014/main" id="{831EAEB9-B5F0-194A-8EE1-29169DDF5BED}"/>
              </a:ext>
            </a:extLst>
          </p:cNvPr>
          <p:cNvSpPr/>
          <p:nvPr/>
        </p:nvSpPr>
        <p:spPr>
          <a:xfrm>
            <a:off x="4613766" y="6145150"/>
            <a:ext cx="472000" cy="500871"/>
          </a:xfrm>
          <a:prstGeom prst="donut">
            <a:avLst>
              <a:gd name="adj" fmla="val 1652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31">
            <a:extLst>
              <a:ext uri="{FF2B5EF4-FFF2-40B4-BE49-F238E27FC236}">
                <a16:creationId xmlns:a16="http://schemas.microsoft.com/office/drawing/2014/main" id="{20BEBD2C-C9C3-7444-9492-B99B3ED58DA9}"/>
              </a:ext>
            </a:extLst>
          </p:cNvPr>
          <p:cNvSpPr/>
          <p:nvPr/>
        </p:nvSpPr>
        <p:spPr>
          <a:xfrm>
            <a:off x="5426837" y="4557098"/>
            <a:ext cx="3030237" cy="1810650"/>
          </a:xfrm>
          <a:prstGeom prst="rect">
            <a:avLst/>
          </a:prstGeom>
          <a:blipFill dpi="0" rotWithShape="1">
            <a:blip r:embed="rId2" r:link="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ross 22">
            <a:extLst>
              <a:ext uri="{FF2B5EF4-FFF2-40B4-BE49-F238E27FC236}">
                <a16:creationId xmlns:a16="http://schemas.microsoft.com/office/drawing/2014/main" id="{B6151179-024D-D340-8B26-263600869DB4}"/>
              </a:ext>
            </a:extLst>
          </p:cNvPr>
          <p:cNvSpPr/>
          <p:nvPr/>
        </p:nvSpPr>
        <p:spPr>
          <a:xfrm rot="2644275">
            <a:off x="8298137" y="6132768"/>
            <a:ext cx="596396" cy="632877"/>
          </a:xfrm>
          <a:prstGeom prst="plus">
            <a:avLst>
              <a:gd name="adj" fmla="val 440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2">
            <a:extLst>
              <a:ext uri="{FF2B5EF4-FFF2-40B4-BE49-F238E27FC236}">
                <a16:creationId xmlns:a16="http://schemas.microsoft.com/office/drawing/2014/main" id="{46B6BA87-D9B9-2F43-8EE8-137E7077F539}"/>
              </a:ext>
            </a:extLst>
          </p:cNvPr>
          <p:cNvSpPr/>
          <p:nvPr/>
        </p:nvSpPr>
        <p:spPr>
          <a:xfrm rot="16200000">
            <a:off x="7558037" y="2828137"/>
            <a:ext cx="2430002" cy="369332"/>
          </a:xfrm>
          <a:prstGeom prst="rect">
            <a:avLst/>
          </a:prstGeom>
        </p:spPr>
        <p:txBody>
          <a:bodyPr wrap="square">
            <a:spAutoFit/>
          </a:bodyPr>
          <a:lstStyle/>
          <a:p>
            <a:r>
              <a:rPr lang="en-US" altLang="zh-CN" b="1" dirty="0"/>
              <a:t>Background layer</a:t>
            </a:r>
            <a:endParaRPr lang="en" b="1" dirty="0"/>
          </a:p>
        </p:txBody>
      </p:sp>
      <p:sp>
        <p:nvSpPr>
          <p:cNvPr id="17" name="Rectangle 33">
            <a:extLst>
              <a:ext uri="{FF2B5EF4-FFF2-40B4-BE49-F238E27FC236}">
                <a16:creationId xmlns:a16="http://schemas.microsoft.com/office/drawing/2014/main" id="{C448DA03-D898-BE47-AE46-ED4C5ED6BB4B}"/>
              </a:ext>
            </a:extLst>
          </p:cNvPr>
          <p:cNvSpPr/>
          <p:nvPr/>
        </p:nvSpPr>
        <p:spPr>
          <a:xfrm rot="16200000">
            <a:off x="7693589" y="4924341"/>
            <a:ext cx="2158899" cy="369332"/>
          </a:xfrm>
          <a:prstGeom prst="rect">
            <a:avLst/>
          </a:prstGeom>
        </p:spPr>
        <p:txBody>
          <a:bodyPr wrap="square">
            <a:spAutoFit/>
          </a:bodyPr>
          <a:lstStyle/>
          <a:p>
            <a:r>
              <a:rPr lang="en-US" altLang="zh-CN" b="1" dirty="0"/>
              <a:t>Obstruction layer</a:t>
            </a:r>
            <a:endParaRPr lang="en" b="1" dirty="0"/>
          </a:p>
        </p:txBody>
      </p:sp>
      <mc:AlternateContent xmlns:mc="http://schemas.openxmlformats.org/markup-compatibility/2006" xmlns:a14="http://schemas.microsoft.com/office/drawing/2010/main">
        <mc:Choice Requires="a14">
          <p:sp>
            <p:nvSpPr>
              <p:cNvPr id="19" name="Rectangle 19">
                <a:extLst>
                  <a:ext uri="{FF2B5EF4-FFF2-40B4-BE49-F238E27FC236}">
                    <a16:creationId xmlns:a16="http://schemas.microsoft.com/office/drawing/2014/main" id="{C15379D6-5951-184A-A62E-68749680906B}"/>
                  </a:ext>
                </a:extLst>
              </p:cNvPr>
              <p:cNvSpPr/>
              <p:nvPr/>
            </p:nvSpPr>
            <p:spPr>
              <a:xfrm>
                <a:off x="4697612" y="1668773"/>
                <a:ext cx="4477712"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𝐶</m:t>
                      </m:r>
                      <m:d>
                        <m:dPr>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𝐼</m:t>
                              </m:r>
                            </m:e>
                            <m:sub>
                              <m:r>
                                <a:rPr lang="en-US" i="1">
                                  <a:solidFill>
                                    <a:schemeClr val="tx1"/>
                                  </a:solidFill>
                                  <a:latin typeface="Cambria Math" panose="02040503050406030204" pitchFamily="18" charset="0"/>
                                </a:rPr>
                                <m:t>𝐵</m:t>
                              </m:r>
                            </m:sub>
                          </m:sSub>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𝐼</m:t>
                              </m:r>
                            </m:e>
                            <m:sub>
                              <m:r>
                                <a:rPr lang="en-US" i="1">
                                  <a:solidFill>
                                    <a:schemeClr val="tx1"/>
                                  </a:solidFill>
                                  <a:latin typeface="Cambria Math" panose="02040503050406030204" pitchFamily="18" charset="0"/>
                                </a:rPr>
                                <m:t>𝑂</m:t>
                              </m:r>
                            </m:sub>
                          </m:sSub>
                        </m:e>
                      </m:d>
                      <m:r>
                        <a:rPr lang="en-US" b="0" i="0"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𝑥</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𝐵</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2</m:t>
                              </m:r>
                            </m:sub>
                          </m:sSub>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𝑂</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2</m:t>
                              </m:r>
                            </m:sub>
                          </m:sSub>
                        </m:e>
                      </m:nary>
                    </m:oMath>
                  </m:oMathPara>
                </a14:m>
                <a:endParaRPr lang="en-US" dirty="0">
                  <a:solidFill>
                    <a:schemeClr val="tx1"/>
                  </a:solidFill>
                </a:endParaRPr>
              </a:p>
            </p:txBody>
          </p:sp>
        </mc:Choice>
        <mc:Fallback xmlns="">
          <p:sp>
            <p:nvSpPr>
              <p:cNvPr id="19" name="Rectangle 19">
                <a:extLst>
                  <a:ext uri="{FF2B5EF4-FFF2-40B4-BE49-F238E27FC236}">
                    <a16:creationId xmlns:a16="http://schemas.microsoft.com/office/drawing/2014/main" id="{C15379D6-5951-184A-A62E-68749680906B}"/>
                  </a:ext>
                </a:extLst>
              </p:cNvPr>
              <p:cNvSpPr>
                <a:spLocks noRot="1" noChangeAspect="1" noMove="1" noResize="1" noEditPoints="1" noAdjustHandles="1" noChangeArrowheads="1" noChangeShapeType="1" noTextEdit="1"/>
              </p:cNvSpPr>
              <p:nvPr/>
            </p:nvSpPr>
            <p:spPr>
              <a:xfrm>
                <a:off x="4697612" y="1668773"/>
                <a:ext cx="4477712" cy="764505"/>
              </a:xfrm>
              <a:prstGeom prst="rect">
                <a:avLst/>
              </a:prstGeom>
              <a:blipFill>
                <a:blip r:embed="rId8"/>
                <a:stretch>
                  <a:fillRect t="-119355" b="-16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20">
                <a:extLst>
                  <a:ext uri="{FF2B5EF4-FFF2-40B4-BE49-F238E27FC236}">
                    <a16:creationId xmlns:a16="http://schemas.microsoft.com/office/drawing/2014/main" id="{97248BB6-91C6-7F4C-B219-19FE4C010C9A}"/>
                  </a:ext>
                </a:extLst>
              </p:cNvPr>
              <p:cNvSpPr txBox="1"/>
              <p:nvPr/>
            </p:nvSpPr>
            <p:spPr>
              <a:xfrm>
                <a:off x="1238161" y="943441"/>
                <a:ext cx="74524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50000"/>
                                </a:schemeClr>
                              </a:solidFill>
                              <a:latin typeface="Cambria Math" panose="02040503050406030204" pitchFamily="18" charset="0"/>
                            </a:rPr>
                          </m:ctrlPr>
                        </m:sSubPr>
                        <m:e>
                          <m:d>
                            <m:dPr>
                              <m:begChr m:val="|"/>
                              <m:endChr m:val="|"/>
                              <m:ctrlPr>
                                <a:rPr lang="en-US" sz="2400" i="1">
                                  <a:solidFill>
                                    <a:schemeClr val="tx1">
                                      <a:lumMod val="50000"/>
                                    </a:schemeClr>
                                  </a:solidFill>
                                  <a:latin typeface="Cambria Math" panose="02040503050406030204" pitchFamily="18" charset="0"/>
                                </a:rPr>
                              </m:ctrlPr>
                            </m:dPr>
                            <m:e>
                              <m:r>
                                <a:rPr lang="en-US" sz="2400">
                                  <a:solidFill>
                                    <a:schemeClr val="tx1">
                                      <a:lumMod val="50000"/>
                                    </a:schemeClr>
                                  </a:solidFill>
                                  <a:latin typeface="Cambria Math" panose="02040503050406030204" pitchFamily="18" charset="0"/>
                                </a:rPr>
                                <m:t>𝛻</m:t>
                              </m:r>
                              <m:sSub>
                                <m:sSubPr>
                                  <m:ctrlPr>
                                    <a:rPr lang="en-US" sz="2400" i="1">
                                      <a:solidFill>
                                        <a:schemeClr val="tx1">
                                          <a:lumMod val="50000"/>
                                        </a:schemeClr>
                                      </a:solidFill>
                                      <a:latin typeface="Cambria Math" panose="02040503050406030204" pitchFamily="18" charset="0"/>
                                    </a:rPr>
                                  </m:ctrlPr>
                                </m:sSubPr>
                                <m:e>
                                  <m:r>
                                    <a:rPr lang="en-US" sz="2400" i="1">
                                      <a:solidFill>
                                        <a:schemeClr val="tx1">
                                          <a:lumMod val="50000"/>
                                        </a:schemeClr>
                                      </a:solidFill>
                                      <a:latin typeface="Cambria Math" panose="02040503050406030204" pitchFamily="18" charset="0"/>
                                    </a:rPr>
                                    <m:t>𝐼</m:t>
                                  </m:r>
                                </m:e>
                                <m:sub>
                                  <m:r>
                                    <a:rPr lang="en-US" sz="2400" i="1">
                                      <a:solidFill>
                                        <a:schemeClr val="tx1">
                                          <a:lumMod val="50000"/>
                                        </a:schemeClr>
                                      </a:solidFill>
                                      <a:latin typeface="Cambria Math" panose="02040503050406030204" pitchFamily="18" charset="0"/>
                                    </a:rPr>
                                    <m:t>𝐵</m:t>
                                  </m:r>
                                </m:sub>
                              </m:sSub>
                            </m:e>
                          </m:d>
                        </m:e>
                        <m:sub>
                          <m:r>
                            <a:rPr lang="en-US" sz="2400">
                              <a:solidFill>
                                <a:schemeClr val="tx1">
                                  <a:lumMod val="50000"/>
                                </a:schemeClr>
                              </a:solidFill>
                              <a:latin typeface="Cambria Math" panose="02040503050406030204" pitchFamily="18" charset="0"/>
                            </a:rPr>
                            <m:t>1</m:t>
                          </m:r>
                        </m:sub>
                      </m:sSub>
                      <m:r>
                        <a:rPr lang="en-US" sz="2400">
                          <a:solidFill>
                            <a:schemeClr val="tx1">
                              <a:lumMod val="50000"/>
                            </a:schemeClr>
                          </a:solidFill>
                          <a:latin typeface="Cambria Math" panose="02040503050406030204" pitchFamily="18" charset="0"/>
                        </a:rPr>
                        <m:t>+</m:t>
                      </m:r>
                      <m:sSub>
                        <m:sSubPr>
                          <m:ctrlPr>
                            <a:rPr lang="en-US" sz="2400" i="1">
                              <a:solidFill>
                                <a:schemeClr val="tx1">
                                  <a:lumMod val="50000"/>
                                </a:schemeClr>
                              </a:solidFill>
                              <a:latin typeface="Cambria Math" panose="02040503050406030204" pitchFamily="18" charset="0"/>
                            </a:rPr>
                          </m:ctrlPr>
                        </m:sSubPr>
                        <m:e>
                          <m:d>
                            <m:dPr>
                              <m:begChr m:val="|"/>
                              <m:endChr m:val="|"/>
                              <m:ctrlPr>
                                <a:rPr lang="en-US" sz="2400" i="1">
                                  <a:solidFill>
                                    <a:schemeClr val="tx1">
                                      <a:lumMod val="50000"/>
                                    </a:schemeClr>
                                  </a:solidFill>
                                  <a:latin typeface="Cambria Math" panose="02040503050406030204" pitchFamily="18" charset="0"/>
                                </a:rPr>
                              </m:ctrlPr>
                            </m:dPr>
                            <m:e>
                              <m:r>
                                <a:rPr lang="en-US" sz="2400">
                                  <a:solidFill>
                                    <a:schemeClr val="tx1">
                                      <a:lumMod val="50000"/>
                                    </a:schemeClr>
                                  </a:solidFill>
                                  <a:latin typeface="Cambria Math" panose="02040503050406030204" pitchFamily="18" charset="0"/>
                                </a:rPr>
                                <m:t>𝛻</m:t>
                              </m:r>
                              <m:sSub>
                                <m:sSubPr>
                                  <m:ctrlPr>
                                    <a:rPr lang="en-US" sz="2400" i="1">
                                      <a:solidFill>
                                        <a:schemeClr val="tx1">
                                          <a:lumMod val="50000"/>
                                        </a:schemeClr>
                                      </a:solidFill>
                                      <a:latin typeface="Cambria Math" panose="02040503050406030204" pitchFamily="18" charset="0"/>
                                    </a:rPr>
                                  </m:ctrlPr>
                                </m:sSubPr>
                                <m:e>
                                  <m:r>
                                    <a:rPr lang="en-US" sz="2400" i="1">
                                      <a:solidFill>
                                        <a:schemeClr val="tx1">
                                          <a:lumMod val="50000"/>
                                        </a:schemeClr>
                                      </a:solidFill>
                                      <a:latin typeface="Cambria Math" panose="02040503050406030204" pitchFamily="18" charset="0"/>
                                    </a:rPr>
                                    <m:t>𝐼</m:t>
                                  </m:r>
                                </m:e>
                                <m:sub>
                                  <m:r>
                                    <a:rPr lang="en-US" sz="2400" i="1">
                                      <a:solidFill>
                                        <a:schemeClr val="tx1">
                                          <a:lumMod val="50000"/>
                                        </a:schemeClr>
                                      </a:solidFill>
                                      <a:latin typeface="Cambria Math" panose="02040503050406030204" pitchFamily="18" charset="0"/>
                                    </a:rPr>
                                    <m:t>𝑂</m:t>
                                  </m:r>
                                </m:sub>
                              </m:sSub>
                            </m:e>
                          </m:d>
                        </m:e>
                        <m:sub>
                          <m:r>
                            <a:rPr lang="en-US" sz="2400">
                              <a:solidFill>
                                <a:schemeClr val="tx1">
                                  <a:lumMod val="50000"/>
                                </a:schemeClr>
                              </a:solidFill>
                              <a:latin typeface="Cambria Math" panose="02040503050406030204" pitchFamily="18" charset="0"/>
                            </a:rPr>
                            <m:t>1</m:t>
                          </m:r>
                        </m:sub>
                      </m:sSub>
                      <m:r>
                        <a:rPr lang="en-US" sz="2400" b="0" i="1" smtClean="0">
                          <a:solidFill>
                            <a:schemeClr val="tx1">
                              <a:lumMod val="50000"/>
                            </a:schemeClr>
                          </a:solidFill>
                          <a:latin typeface="Cambria Math" panose="02040503050406030204" pitchFamily="18" charset="0"/>
                        </a:rPr>
                        <m:t>+</m:t>
                      </m:r>
                      <m:r>
                        <a:rPr lang="en-US" sz="2400" b="0" i="1" smtClean="0">
                          <a:solidFill>
                            <a:schemeClr val="tx1"/>
                          </a:solidFill>
                          <a:latin typeface="Cambria Math" panose="02040503050406030204" pitchFamily="18" charset="0"/>
                        </a:rPr>
                        <m:t>𝐶</m:t>
                      </m:r>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𝐼</m:t>
                          </m:r>
                        </m:e>
                        <m:sub>
                          <m:r>
                            <a:rPr lang="en-US" sz="2400" i="1">
                              <a:solidFill>
                                <a:schemeClr val="tx1"/>
                              </a:solidFill>
                              <a:latin typeface="Cambria Math" panose="02040503050406030204" pitchFamily="18" charset="0"/>
                            </a:rPr>
                            <m:t>𝐵</m:t>
                          </m:r>
                        </m:sub>
                      </m:sSub>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𝐼</m:t>
                          </m:r>
                        </m:e>
                        <m:sub>
                          <m:r>
                            <a:rPr lang="en-US" sz="2400" b="0" i="1" smtClean="0">
                              <a:solidFill>
                                <a:schemeClr val="tx1"/>
                              </a:solidFill>
                              <a:latin typeface="Cambria Math" panose="02040503050406030204" pitchFamily="18" charset="0"/>
                            </a:rPr>
                            <m:t>𝑂</m:t>
                          </m:r>
                        </m:sub>
                      </m:sSub>
                      <m:r>
                        <a:rPr lang="en-US" sz="2400" i="1">
                          <a:solidFill>
                            <a:schemeClr val="tx1"/>
                          </a:solidFill>
                          <a:latin typeface="Cambria Math" panose="02040503050406030204" pitchFamily="18" charset="0"/>
                        </a:rPr>
                        <m:t>)</m:t>
                      </m:r>
                      <m:r>
                        <a:rPr lang="en-US" sz="2400" i="1">
                          <a:solidFill>
                            <a:schemeClr val="bg1">
                              <a:lumMod val="65000"/>
                              <a:lumOff val="35000"/>
                            </a:schemeClr>
                          </a:solidFill>
                          <a:latin typeface="Cambria Math" panose="02040503050406030204" pitchFamily="18" charset="0"/>
                        </a:rPr>
                        <m:t>+</m:t>
                      </m:r>
                      <m:sSub>
                        <m:sSubPr>
                          <m:ctrlPr>
                            <a:rPr lang="en-US" sz="2400" i="1" smtClean="0">
                              <a:solidFill>
                                <a:schemeClr val="bg1">
                                  <a:lumMod val="65000"/>
                                  <a:lumOff val="35000"/>
                                </a:schemeClr>
                              </a:solidFill>
                              <a:latin typeface="Cambria Math" panose="02040503050406030204" pitchFamily="18" charset="0"/>
                            </a:rPr>
                          </m:ctrlPr>
                        </m:sSubPr>
                        <m:e>
                          <m:d>
                            <m:dPr>
                              <m:begChr m:val="|"/>
                              <m:endChr m:val="|"/>
                              <m:ctrlPr>
                                <a:rPr lang="en-US" sz="2400" i="1">
                                  <a:solidFill>
                                    <a:schemeClr val="bg1">
                                      <a:lumMod val="65000"/>
                                      <a:lumOff val="35000"/>
                                    </a:schemeClr>
                                  </a:solidFill>
                                  <a:latin typeface="Cambria Math" panose="02040503050406030204" pitchFamily="18" charset="0"/>
                                </a:rPr>
                              </m:ctrlPr>
                            </m:dPr>
                            <m:e>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r>
                                    <a:rPr lang="en-US" sz="2400" i="1">
                                      <a:solidFill>
                                        <a:schemeClr val="bg1">
                                          <a:lumMod val="65000"/>
                                          <a:lumOff val="35000"/>
                                        </a:schemeClr>
                                      </a:solidFill>
                                      <a:latin typeface="Cambria Math" panose="02040503050406030204" pitchFamily="18" charset="0"/>
                                    </a:rPr>
                                    <m:t>𝑣</m:t>
                                  </m:r>
                                </m:e>
                                <m:sub>
                                  <m:r>
                                    <a:rPr lang="en-US" sz="2400" i="1">
                                      <a:solidFill>
                                        <a:schemeClr val="bg1">
                                          <a:lumMod val="65000"/>
                                          <a:lumOff val="35000"/>
                                        </a:schemeClr>
                                      </a:solidFill>
                                      <a:latin typeface="Cambria Math" panose="02040503050406030204" pitchFamily="18" charset="0"/>
                                    </a:rPr>
                                    <m:t>𝐵</m:t>
                                  </m:r>
                                </m:sub>
                              </m:sSub>
                            </m:e>
                          </m:d>
                        </m:e>
                        <m:sub>
                          <m:r>
                            <a:rPr lang="en-US" sz="2400">
                              <a:solidFill>
                                <a:schemeClr val="bg1">
                                  <a:lumMod val="65000"/>
                                  <a:lumOff val="35000"/>
                                </a:schemeClr>
                              </a:solidFill>
                              <a:latin typeface="Cambria Math" panose="02040503050406030204" pitchFamily="18" charset="0"/>
                            </a:rPr>
                            <m:t>1</m:t>
                          </m:r>
                        </m:sub>
                      </m:sSub>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d>
                            <m:dPr>
                              <m:begChr m:val="|"/>
                              <m:endChr m:val="|"/>
                              <m:ctrlPr>
                                <a:rPr lang="en-US" sz="2400" i="1">
                                  <a:solidFill>
                                    <a:schemeClr val="bg1">
                                      <a:lumMod val="65000"/>
                                      <a:lumOff val="35000"/>
                                    </a:schemeClr>
                                  </a:solidFill>
                                  <a:latin typeface="Cambria Math" panose="02040503050406030204" pitchFamily="18" charset="0"/>
                                </a:rPr>
                              </m:ctrlPr>
                            </m:dPr>
                            <m:e>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r>
                                    <a:rPr lang="en-US" sz="2400" i="1">
                                      <a:solidFill>
                                        <a:schemeClr val="bg1">
                                          <a:lumMod val="65000"/>
                                          <a:lumOff val="35000"/>
                                        </a:schemeClr>
                                      </a:solidFill>
                                      <a:latin typeface="Cambria Math" panose="02040503050406030204" pitchFamily="18" charset="0"/>
                                    </a:rPr>
                                    <m:t>𝑣</m:t>
                                  </m:r>
                                </m:e>
                                <m:sub>
                                  <m:r>
                                    <a:rPr lang="en-US" sz="2400" i="1">
                                      <a:solidFill>
                                        <a:schemeClr val="bg1">
                                          <a:lumMod val="65000"/>
                                          <a:lumOff val="35000"/>
                                        </a:schemeClr>
                                      </a:solidFill>
                                      <a:latin typeface="Cambria Math" panose="02040503050406030204" pitchFamily="18" charset="0"/>
                                    </a:rPr>
                                    <m:t>𝑂</m:t>
                                  </m:r>
                                </m:sub>
                              </m:sSub>
                            </m:e>
                          </m:d>
                        </m:e>
                        <m:sub>
                          <m:r>
                            <a:rPr lang="en-US" sz="2400">
                              <a:solidFill>
                                <a:schemeClr val="bg1">
                                  <a:lumMod val="65000"/>
                                  <a:lumOff val="35000"/>
                                </a:schemeClr>
                              </a:solidFill>
                              <a:latin typeface="Cambria Math" panose="02040503050406030204" pitchFamily="18" charset="0"/>
                            </a:rPr>
                            <m:t>1</m:t>
                          </m:r>
                        </m:sub>
                      </m:sSub>
                    </m:oMath>
                  </m:oMathPara>
                </a14:m>
                <a:endParaRPr lang="en-US" sz="2400" dirty="0">
                  <a:solidFill>
                    <a:schemeClr val="bg1">
                      <a:lumMod val="65000"/>
                      <a:lumOff val="35000"/>
                    </a:schemeClr>
                  </a:solidFill>
                </a:endParaRPr>
              </a:p>
            </p:txBody>
          </p:sp>
        </mc:Choice>
        <mc:Fallback xmlns="">
          <p:sp>
            <p:nvSpPr>
              <p:cNvPr id="20" name="TextBox 20">
                <a:extLst>
                  <a:ext uri="{FF2B5EF4-FFF2-40B4-BE49-F238E27FC236}">
                    <a16:creationId xmlns:a16="http://schemas.microsoft.com/office/drawing/2014/main" id="{97248BB6-91C6-7F4C-B219-19FE4C010C9A}"/>
                  </a:ext>
                </a:extLst>
              </p:cNvPr>
              <p:cNvSpPr txBox="1">
                <a:spLocks noRot="1" noChangeAspect="1" noMove="1" noResize="1" noEditPoints="1" noAdjustHandles="1" noChangeArrowheads="1" noChangeShapeType="1" noTextEdit="1"/>
              </p:cNvSpPr>
              <p:nvPr/>
            </p:nvSpPr>
            <p:spPr>
              <a:xfrm>
                <a:off x="1238161" y="943441"/>
                <a:ext cx="7452461" cy="369332"/>
              </a:xfrm>
              <a:prstGeom prst="rect">
                <a:avLst/>
              </a:prstGeom>
              <a:blipFill>
                <a:blip r:embed="rId9"/>
                <a:stretch>
                  <a:fillRect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9354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a:extLst>
              <a:ext uri="{FF2B5EF4-FFF2-40B4-BE49-F238E27FC236}">
                <a16:creationId xmlns:a16="http://schemas.microsoft.com/office/drawing/2014/main" id="{366DE3E5-E7CD-1E4C-B74F-7992768D9E10}"/>
              </a:ext>
            </a:extLst>
          </p:cNvPr>
          <p:cNvSpPr/>
          <p:nvPr/>
        </p:nvSpPr>
        <p:spPr>
          <a:xfrm>
            <a:off x="5792685" y="2034063"/>
            <a:ext cx="2164375" cy="369332"/>
          </a:xfrm>
          <a:prstGeom prst="rect">
            <a:avLst/>
          </a:prstGeom>
        </p:spPr>
        <p:txBody>
          <a:bodyPr wrap="none">
            <a:spAutoFit/>
          </a:bodyPr>
          <a:lstStyle/>
          <a:p>
            <a:r>
              <a:rPr lang="en-US" altLang="zh-CN" dirty="0"/>
              <a:t>Smooth Motion Field</a:t>
            </a:r>
            <a:endParaRPr lang="en" dirty="0"/>
          </a:p>
        </p:txBody>
      </p:sp>
      <p:cxnSp>
        <p:nvCxnSpPr>
          <p:cNvPr id="3" name="Straight Connector 25">
            <a:extLst>
              <a:ext uri="{FF2B5EF4-FFF2-40B4-BE49-F238E27FC236}">
                <a16:creationId xmlns:a16="http://schemas.microsoft.com/office/drawing/2014/main" id="{E7E5C1F1-E1B8-5A4F-954D-3783D66CE80A}"/>
              </a:ext>
            </a:extLst>
          </p:cNvPr>
          <p:cNvCxnSpPr/>
          <p:nvPr/>
        </p:nvCxnSpPr>
        <p:spPr>
          <a:xfrm>
            <a:off x="5564744" y="1573788"/>
            <a:ext cx="171873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 name="Straight Connector 26">
            <a:extLst>
              <a:ext uri="{FF2B5EF4-FFF2-40B4-BE49-F238E27FC236}">
                <a16:creationId xmlns:a16="http://schemas.microsoft.com/office/drawing/2014/main" id="{2358BF93-F79F-B040-AE86-CB947F1D2396}"/>
              </a:ext>
            </a:extLst>
          </p:cNvPr>
          <p:cNvCxnSpPr/>
          <p:nvPr/>
        </p:nvCxnSpPr>
        <p:spPr>
          <a:xfrm flipH="1" flipV="1">
            <a:off x="6424110" y="1649988"/>
            <a:ext cx="269915" cy="38407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 name="TextBox 7">
                <a:extLst>
                  <a:ext uri="{FF2B5EF4-FFF2-40B4-BE49-F238E27FC236}">
                    <a16:creationId xmlns:a16="http://schemas.microsoft.com/office/drawing/2014/main" id="{1806D467-6921-164E-BB0E-8CBA1A35360D}"/>
                  </a:ext>
                </a:extLst>
              </p:cNvPr>
              <p:cNvSpPr txBox="1"/>
              <p:nvPr/>
            </p:nvSpPr>
            <p:spPr>
              <a:xfrm>
                <a:off x="914872" y="1010589"/>
                <a:ext cx="68145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50000"/>
                                </a:schemeClr>
                              </a:solidFill>
                              <a:latin typeface="Cambria Math" panose="02040503050406030204" pitchFamily="18" charset="0"/>
                            </a:rPr>
                          </m:ctrlPr>
                        </m:sSubPr>
                        <m:e>
                          <m:d>
                            <m:dPr>
                              <m:begChr m:val="|"/>
                              <m:endChr m:val="|"/>
                              <m:ctrlPr>
                                <a:rPr lang="en-US" sz="2400" i="1">
                                  <a:solidFill>
                                    <a:schemeClr val="tx1">
                                      <a:lumMod val="50000"/>
                                    </a:schemeClr>
                                  </a:solidFill>
                                  <a:latin typeface="Cambria Math" panose="02040503050406030204" pitchFamily="18" charset="0"/>
                                </a:rPr>
                              </m:ctrlPr>
                            </m:dPr>
                            <m:e>
                              <m:r>
                                <a:rPr lang="en-US" sz="2400">
                                  <a:solidFill>
                                    <a:schemeClr val="tx1">
                                      <a:lumMod val="50000"/>
                                    </a:schemeClr>
                                  </a:solidFill>
                                  <a:latin typeface="Cambria Math" panose="02040503050406030204" pitchFamily="18" charset="0"/>
                                </a:rPr>
                                <m:t>𝛻</m:t>
                              </m:r>
                              <m:sSub>
                                <m:sSubPr>
                                  <m:ctrlPr>
                                    <a:rPr lang="en-US" sz="2400" i="1">
                                      <a:solidFill>
                                        <a:schemeClr val="tx1">
                                          <a:lumMod val="50000"/>
                                        </a:schemeClr>
                                      </a:solidFill>
                                      <a:latin typeface="Cambria Math" panose="02040503050406030204" pitchFamily="18" charset="0"/>
                                    </a:rPr>
                                  </m:ctrlPr>
                                </m:sSubPr>
                                <m:e>
                                  <m:r>
                                    <a:rPr lang="en-US" sz="2400" i="1">
                                      <a:solidFill>
                                        <a:schemeClr val="tx1">
                                          <a:lumMod val="50000"/>
                                        </a:schemeClr>
                                      </a:solidFill>
                                      <a:latin typeface="Cambria Math" panose="02040503050406030204" pitchFamily="18" charset="0"/>
                                    </a:rPr>
                                    <m:t>𝐼</m:t>
                                  </m:r>
                                </m:e>
                                <m:sub>
                                  <m:r>
                                    <a:rPr lang="en-US" sz="2400" i="1">
                                      <a:solidFill>
                                        <a:schemeClr val="tx1">
                                          <a:lumMod val="50000"/>
                                        </a:schemeClr>
                                      </a:solidFill>
                                      <a:latin typeface="Cambria Math" panose="02040503050406030204" pitchFamily="18" charset="0"/>
                                    </a:rPr>
                                    <m:t>𝐵</m:t>
                                  </m:r>
                                </m:sub>
                              </m:sSub>
                            </m:e>
                          </m:d>
                        </m:e>
                        <m:sub>
                          <m:r>
                            <a:rPr lang="en-US" sz="2400">
                              <a:solidFill>
                                <a:schemeClr val="tx1">
                                  <a:lumMod val="50000"/>
                                </a:schemeClr>
                              </a:solidFill>
                              <a:latin typeface="Cambria Math" panose="02040503050406030204" pitchFamily="18" charset="0"/>
                            </a:rPr>
                            <m:t>1</m:t>
                          </m:r>
                        </m:sub>
                      </m:sSub>
                      <m:r>
                        <a:rPr lang="en-US" sz="2400">
                          <a:solidFill>
                            <a:schemeClr val="tx1">
                              <a:lumMod val="50000"/>
                            </a:schemeClr>
                          </a:solidFill>
                          <a:latin typeface="Cambria Math" panose="02040503050406030204" pitchFamily="18" charset="0"/>
                        </a:rPr>
                        <m:t>+</m:t>
                      </m:r>
                      <m:sSub>
                        <m:sSubPr>
                          <m:ctrlPr>
                            <a:rPr lang="en-US" sz="2400" i="1">
                              <a:solidFill>
                                <a:schemeClr val="tx1">
                                  <a:lumMod val="50000"/>
                                </a:schemeClr>
                              </a:solidFill>
                              <a:latin typeface="Cambria Math" panose="02040503050406030204" pitchFamily="18" charset="0"/>
                            </a:rPr>
                          </m:ctrlPr>
                        </m:sSubPr>
                        <m:e>
                          <m:d>
                            <m:dPr>
                              <m:begChr m:val="|"/>
                              <m:endChr m:val="|"/>
                              <m:ctrlPr>
                                <a:rPr lang="en-US" sz="2400" i="1">
                                  <a:solidFill>
                                    <a:schemeClr val="tx1">
                                      <a:lumMod val="50000"/>
                                    </a:schemeClr>
                                  </a:solidFill>
                                  <a:latin typeface="Cambria Math" panose="02040503050406030204" pitchFamily="18" charset="0"/>
                                </a:rPr>
                              </m:ctrlPr>
                            </m:dPr>
                            <m:e>
                              <m:r>
                                <a:rPr lang="en-US" sz="2400">
                                  <a:solidFill>
                                    <a:schemeClr val="tx1">
                                      <a:lumMod val="50000"/>
                                    </a:schemeClr>
                                  </a:solidFill>
                                  <a:latin typeface="Cambria Math" panose="02040503050406030204" pitchFamily="18" charset="0"/>
                                </a:rPr>
                                <m:t>𝛻</m:t>
                              </m:r>
                              <m:sSub>
                                <m:sSubPr>
                                  <m:ctrlPr>
                                    <a:rPr lang="en-US" sz="2400" i="1">
                                      <a:solidFill>
                                        <a:schemeClr val="tx1">
                                          <a:lumMod val="50000"/>
                                        </a:schemeClr>
                                      </a:solidFill>
                                      <a:latin typeface="Cambria Math" panose="02040503050406030204" pitchFamily="18" charset="0"/>
                                    </a:rPr>
                                  </m:ctrlPr>
                                </m:sSubPr>
                                <m:e>
                                  <m:r>
                                    <a:rPr lang="en-US" sz="2400" i="1">
                                      <a:solidFill>
                                        <a:schemeClr val="tx1">
                                          <a:lumMod val="50000"/>
                                        </a:schemeClr>
                                      </a:solidFill>
                                      <a:latin typeface="Cambria Math" panose="02040503050406030204" pitchFamily="18" charset="0"/>
                                    </a:rPr>
                                    <m:t>𝐼</m:t>
                                  </m:r>
                                </m:e>
                                <m:sub>
                                  <m:r>
                                    <a:rPr lang="en-US" sz="2400" i="1">
                                      <a:solidFill>
                                        <a:schemeClr val="tx1">
                                          <a:lumMod val="50000"/>
                                        </a:schemeClr>
                                      </a:solidFill>
                                      <a:latin typeface="Cambria Math" panose="02040503050406030204" pitchFamily="18" charset="0"/>
                                    </a:rPr>
                                    <m:t>𝑂</m:t>
                                  </m:r>
                                </m:sub>
                              </m:sSub>
                            </m:e>
                          </m:d>
                        </m:e>
                        <m:sub>
                          <m:r>
                            <a:rPr lang="en-US" sz="2400">
                              <a:solidFill>
                                <a:schemeClr val="tx1">
                                  <a:lumMod val="50000"/>
                                </a:schemeClr>
                              </a:solidFill>
                              <a:latin typeface="Cambria Math" panose="02040503050406030204" pitchFamily="18" charset="0"/>
                            </a:rPr>
                            <m:t>1</m:t>
                          </m:r>
                        </m:sub>
                      </m:sSub>
                      <m:r>
                        <a:rPr lang="en-US" sz="2400" b="0" i="1" smtClean="0">
                          <a:solidFill>
                            <a:schemeClr val="tx1">
                              <a:lumMod val="50000"/>
                            </a:schemeClr>
                          </a:solidFill>
                          <a:latin typeface="Cambria Math" panose="02040503050406030204" pitchFamily="18" charset="0"/>
                        </a:rPr>
                        <m:t>+</m:t>
                      </m:r>
                      <m:r>
                        <a:rPr lang="en-US" sz="2400" b="0" i="1" smtClean="0">
                          <a:solidFill>
                            <a:schemeClr val="bg1">
                              <a:lumMod val="65000"/>
                              <a:lumOff val="35000"/>
                            </a:schemeClr>
                          </a:solidFill>
                          <a:latin typeface="Cambria Math" panose="02040503050406030204" pitchFamily="18" charset="0"/>
                        </a:rPr>
                        <m:t>𝐶</m:t>
                      </m:r>
                      <m:r>
                        <a:rPr lang="en-US" sz="2400" i="1">
                          <a:solidFill>
                            <a:schemeClr val="bg1">
                              <a:lumMod val="65000"/>
                              <a:lumOff val="35000"/>
                            </a:schemeClr>
                          </a:solidFill>
                          <a:latin typeface="Cambria Math" panose="02040503050406030204" pitchFamily="18" charset="0"/>
                        </a:rPr>
                        <m:t>(</m:t>
                      </m:r>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r>
                            <a:rPr lang="en-US" sz="2400" i="1">
                              <a:solidFill>
                                <a:schemeClr val="bg1">
                                  <a:lumMod val="65000"/>
                                  <a:lumOff val="35000"/>
                                </a:schemeClr>
                              </a:solidFill>
                              <a:latin typeface="Cambria Math" panose="02040503050406030204" pitchFamily="18" charset="0"/>
                            </a:rPr>
                            <m:t>𝐼</m:t>
                          </m:r>
                        </m:e>
                        <m:sub>
                          <m:r>
                            <a:rPr lang="en-US" sz="2400" i="1">
                              <a:solidFill>
                                <a:schemeClr val="bg1">
                                  <a:lumMod val="65000"/>
                                  <a:lumOff val="35000"/>
                                </a:schemeClr>
                              </a:solidFill>
                              <a:latin typeface="Cambria Math" panose="02040503050406030204" pitchFamily="18" charset="0"/>
                            </a:rPr>
                            <m:t>𝐵</m:t>
                          </m:r>
                        </m:sub>
                      </m:sSub>
                      <m:r>
                        <a:rPr lang="en-US" sz="2400" i="1">
                          <a:solidFill>
                            <a:schemeClr val="bg1">
                              <a:lumMod val="65000"/>
                              <a:lumOff val="35000"/>
                            </a:schemeClr>
                          </a:solidFill>
                          <a:latin typeface="Cambria Math" panose="02040503050406030204" pitchFamily="18" charset="0"/>
                        </a:rPr>
                        <m:t>,</m:t>
                      </m:r>
                      <m:r>
                        <a:rPr lang="en-US" sz="2400">
                          <a:solidFill>
                            <a:schemeClr val="bg1">
                              <a:lumMod val="65000"/>
                              <a:lumOff val="35000"/>
                            </a:schemeClr>
                          </a:solidFill>
                          <a:latin typeface="Cambria Math" panose="02040503050406030204" pitchFamily="18" charset="0"/>
                        </a:rPr>
                        <m:t>𝛻</m:t>
                      </m:r>
                      <m:sSub>
                        <m:sSubPr>
                          <m:ctrlPr>
                            <a:rPr lang="en-US" sz="2400" i="1">
                              <a:solidFill>
                                <a:schemeClr val="bg1">
                                  <a:lumMod val="65000"/>
                                  <a:lumOff val="35000"/>
                                </a:schemeClr>
                              </a:solidFill>
                              <a:latin typeface="Cambria Math" panose="02040503050406030204" pitchFamily="18" charset="0"/>
                            </a:rPr>
                          </m:ctrlPr>
                        </m:sSubPr>
                        <m:e>
                          <m:r>
                            <a:rPr lang="en-US" sz="2400" i="1">
                              <a:solidFill>
                                <a:schemeClr val="bg1">
                                  <a:lumMod val="65000"/>
                                  <a:lumOff val="35000"/>
                                </a:schemeClr>
                              </a:solidFill>
                              <a:latin typeface="Cambria Math" panose="02040503050406030204" pitchFamily="18" charset="0"/>
                            </a:rPr>
                            <m:t>𝐼</m:t>
                          </m:r>
                        </m:e>
                        <m:sub>
                          <m:r>
                            <a:rPr lang="en-US" sz="2400" b="0" i="1" smtClean="0">
                              <a:solidFill>
                                <a:schemeClr val="bg1">
                                  <a:lumMod val="65000"/>
                                  <a:lumOff val="35000"/>
                                </a:schemeClr>
                              </a:solidFill>
                              <a:latin typeface="Cambria Math" panose="02040503050406030204" pitchFamily="18" charset="0"/>
                            </a:rPr>
                            <m:t>𝑂</m:t>
                          </m:r>
                        </m:sub>
                      </m:sSub>
                      <m:r>
                        <a:rPr lang="en-US" sz="2400" i="1">
                          <a:solidFill>
                            <a:schemeClr val="bg1">
                              <a:lumMod val="65000"/>
                              <a:lumOff val="35000"/>
                            </a:schemeClr>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d>
                            <m:dPr>
                              <m:begChr m:val="|"/>
                              <m:endChr m:val="|"/>
                              <m:ctrlPr>
                                <a:rPr lang="en-US" sz="2400" i="1">
                                  <a:solidFill>
                                    <a:schemeClr val="tx1"/>
                                  </a:solidFill>
                                  <a:latin typeface="Cambria Math" panose="02040503050406030204" pitchFamily="18" charset="0"/>
                                </a:rPr>
                              </m:ctrlPr>
                            </m:dPr>
                            <m:e>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𝑣</m:t>
                                  </m:r>
                                </m:e>
                                <m:sub>
                                  <m:r>
                                    <a:rPr lang="en-US" sz="2400" i="1">
                                      <a:solidFill>
                                        <a:schemeClr val="tx1"/>
                                      </a:solidFill>
                                      <a:latin typeface="Cambria Math" panose="02040503050406030204" pitchFamily="18" charset="0"/>
                                    </a:rPr>
                                    <m:t>𝐵</m:t>
                                  </m:r>
                                </m:sub>
                              </m:sSub>
                            </m:e>
                          </m:d>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d>
                            <m:dPr>
                              <m:begChr m:val="|"/>
                              <m:endChr m:val="|"/>
                              <m:ctrlPr>
                                <a:rPr lang="en-US" sz="2400" i="1">
                                  <a:solidFill>
                                    <a:schemeClr val="tx1"/>
                                  </a:solidFill>
                                  <a:latin typeface="Cambria Math" panose="02040503050406030204" pitchFamily="18" charset="0"/>
                                </a:rPr>
                              </m:ctrlPr>
                            </m:dPr>
                            <m:e>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𝑣</m:t>
                                  </m:r>
                                </m:e>
                                <m:sub>
                                  <m:r>
                                    <a:rPr lang="en-US" sz="2400" i="1">
                                      <a:solidFill>
                                        <a:schemeClr val="tx1"/>
                                      </a:solidFill>
                                      <a:latin typeface="Cambria Math" panose="02040503050406030204" pitchFamily="18" charset="0"/>
                                    </a:rPr>
                                    <m:t>𝑂</m:t>
                                  </m:r>
                                </m:sub>
                              </m:sSub>
                            </m:e>
                          </m:d>
                        </m:e>
                        <m:sub>
                          <m:r>
                            <a:rPr lang="en-US" sz="2400">
                              <a:solidFill>
                                <a:schemeClr val="tx1"/>
                              </a:solidFill>
                              <a:latin typeface="Cambria Math" panose="02040503050406030204" pitchFamily="18" charset="0"/>
                            </a:rPr>
                            <m:t>1</m:t>
                          </m:r>
                        </m:sub>
                      </m:sSub>
                    </m:oMath>
                  </m:oMathPara>
                </a14:m>
                <a:endParaRPr lang="en-US" sz="2400" dirty="0">
                  <a:solidFill>
                    <a:schemeClr val="bg1">
                      <a:lumMod val="65000"/>
                      <a:lumOff val="35000"/>
                    </a:schemeClr>
                  </a:solidFill>
                </a:endParaRPr>
              </a:p>
            </p:txBody>
          </p:sp>
        </mc:Choice>
        <mc:Fallback xmlns="">
          <p:sp>
            <p:nvSpPr>
              <p:cNvPr id="5" name="TextBox 7">
                <a:extLst>
                  <a:ext uri="{FF2B5EF4-FFF2-40B4-BE49-F238E27FC236}">
                    <a16:creationId xmlns:a16="http://schemas.microsoft.com/office/drawing/2014/main" id="{1806D467-6921-164E-BB0E-8CBA1A35360D}"/>
                  </a:ext>
                </a:extLst>
              </p:cNvPr>
              <p:cNvSpPr txBox="1">
                <a:spLocks noRot="1" noChangeAspect="1" noMove="1" noResize="1" noEditPoints="1" noAdjustHandles="1" noChangeArrowheads="1" noChangeShapeType="1" noTextEdit="1"/>
              </p:cNvSpPr>
              <p:nvPr/>
            </p:nvSpPr>
            <p:spPr>
              <a:xfrm>
                <a:off x="914872" y="1010589"/>
                <a:ext cx="6814585" cy="369332"/>
              </a:xfrm>
              <a:prstGeom prst="rect">
                <a:avLst/>
              </a:prstGeom>
              <a:blipFill>
                <a:blip r:embed="rId2"/>
                <a:stretch>
                  <a:fillRect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856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417F7B-B05A-D541-95D1-F49DF2EC3E6F}"/>
              </a:ext>
            </a:extLst>
          </p:cNvPr>
          <p:cNvSpPr txBox="1"/>
          <p:nvPr/>
        </p:nvSpPr>
        <p:spPr>
          <a:xfrm>
            <a:off x="436880" y="386080"/>
            <a:ext cx="4403065" cy="769441"/>
          </a:xfrm>
          <a:prstGeom prst="rect">
            <a:avLst/>
          </a:prstGeom>
          <a:noFill/>
        </p:spPr>
        <p:txBody>
          <a:bodyPr wrap="none" rtlCol="0">
            <a:spAutoFit/>
          </a:bodyPr>
          <a:lstStyle/>
          <a:p>
            <a:r>
              <a:rPr kumimoji="1" lang="en-US" altLang="zh-CN" sz="4400" dirty="0"/>
              <a:t>Objective</a:t>
            </a:r>
            <a:r>
              <a:rPr kumimoji="1" lang="zh-CN" altLang="en-US" sz="4400" dirty="0"/>
              <a:t> </a:t>
            </a:r>
            <a:r>
              <a:rPr kumimoji="1" lang="en-US" altLang="zh-CN" sz="4400" dirty="0"/>
              <a:t>function</a:t>
            </a:r>
            <a:endParaRPr kumimoji="1" lang="zh-CN" altLang="en-US" sz="44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E64D991-416C-684F-91B1-C720CD8F17F3}"/>
                  </a:ext>
                </a:extLst>
              </p:cNvPr>
              <p:cNvSpPr txBox="1"/>
              <p:nvPr/>
            </p:nvSpPr>
            <p:spPr>
              <a:xfrm>
                <a:off x="436880" y="1155521"/>
                <a:ext cx="5045869"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zh-CN" altLang="en-US"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𝑡</m:t>
                          </m:r>
                        </m:sub>
                        <m:sup/>
                        <m:e>
                          <m:sSub>
                            <m:sSubPr>
                              <m:ctrlPr>
                                <a:rPr kumimoji="1" lang="en-US" altLang="zh-CN" i="1" smtClean="0">
                                  <a:latin typeface="Cambria Math" panose="02040503050406030204" pitchFamily="18" charset="0"/>
                                </a:rPr>
                              </m:ctrlPr>
                            </m:sSubPr>
                            <m:e>
                              <m:d>
                                <m:dPr>
                                  <m:begChr m:val="‖"/>
                                  <m:endChr m:val="‖"/>
                                  <m:ctrlPr>
                                    <a:rPr kumimoji="1" lang="en-US" altLang="zh-CN" i="1" smtClean="0">
                                      <a:latin typeface="Cambria Math" panose="02040503050406030204" pitchFamily="18" charset="0"/>
                                    </a:rPr>
                                  </m:ctrlPr>
                                </m:dPr>
                                <m:e>
                                  <m:sSup>
                                    <m:sSupPr>
                                      <m:ctrlPr>
                                        <a:rPr kumimoji="1" lang="en-US" altLang="zh-CN"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𝐼</m:t>
                                      </m:r>
                                    </m:e>
                                    <m:sup>
                                      <m:r>
                                        <a:rPr kumimoji="1" lang="en-US" altLang="zh-CN" b="0" i="1" smtClean="0">
                                          <a:solidFill>
                                            <a:srgbClr val="FF0000"/>
                                          </a:solidFill>
                                          <a:latin typeface="Cambria Math" panose="02040503050406030204" pitchFamily="18" charset="0"/>
                                        </a:rPr>
                                        <m:t>𝑡</m:t>
                                      </m:r>
                                    </m:sup>
                                  </m:s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𝑊</m:t>
                                      </m:r>
                                    </m:e>
                                    <m:sub>
                                      <m:r>
                                        <a:rPr kumimoji="1" lang="en-US" altLang="zh-CN" b="0" i="1" smtClean="0">
                                          <a:latin typeface="Cambria Math" panose="02040503050406030204" pitchFamily="18" charset="0"/>
                                        </a:rPr>
                                        <m:t>𝐵</m:t>
                                      </m:r>
                                    </m:sub>
                                    <m:sup>
                                      <m:r>
                                        <a:rPr kumimoji="1" lang="en-US" altLang="zh-CN" b="0" i="1" smtClean="0">
                                          <a:latin typeface="Cambria Math" panose="02040503050406030204" pitchFamily="18" charset="0"/>
                                        </a:rPr>
                                        <m:t>𝑡</m:t>
                                      </m:r>
                                    </m:sup>
                                  </m:sSubSup>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𝐼</m:t>
                                      </m:r>
                                    </m:e>
                                    <m:sub>
                                      <m:r>
                                        <a:rPr kumimoji="1" lang="en-US" altLang="zh-CN" b="0" i="1" smtClean="0">
                                          <a:latin typeface="Cambria Math" panose="02040503050406030204" pitchFamily="18" charset="0"/>
                                        </a:rPr>
                                        <m:t>𝐵</m:t>
                                      </m:r>
                                    </m:sub>
                                  </m:sSub>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b="0" i="1" smtClean="0">
                                          <a:latin typeface="Cambria Math" panose="02040503050406030204" pitchFamily="18" charset="0"/>
                                        </a:rPr>
                                        <m:t>𝑂</m:t>
                                      </m:r>
                                    </m:sub>
                                    <m:sup>
                                      <m:r>
                                        <a:rPr kumimoji="1" lang="en-US" altLang="zh-CN" i="1">
                                          <a:latin typeface="Cambria Math" panose="02040503050406030204" pitchFamily="18" charset="0"/>
                                        </a:rPr>
                                        <m:t>𝑡</m:t>
                                      </m:r>
                                    </m:sup>
                                  </m:sSubSup>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r>
                                        <a:rPr kumimoji="1" lang="en-US" altLang="zh-CN" b="0" i="1" smtClean="0">
                                          <a:latin typeface="Cambria Math" panose="02040503050406030204" pitchFamily="18" charset="0"/>
                                        </a:rPr>
                                        <m:t>𝑂</m:t>
                                      </m:r>
                                    </m:sub>
                                  </m:sSub>
                                </m:e>
                              </m:d>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b="0" i="1" smtClean="0">
                                  <a:latin typeface="Cambria Math" panose="02040503050406030204" pitchFamily="18" charset="0"/>
                                </a:rPr>
                                <m:t>𝑝𝑟𝑖𝑜𝑟</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r>
                                <a:rPr kumimoji="1" lang="en-US" altLang="zh-CN" i="1">
                                  <a:latin typeface="Cambria Math" panose="02040503050406030204" pitchFamily="18" charset="0"/>
                                </a:rPr>
                                <m:t>𝐵</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r>
                                <a:rPr kumimoji="1" lang="en-US" altLang="zh-CN" i="1">
                                  <a:latin typeface="Cambria Math" panose="02040503050406030204" pitchFamily="18" charset="0"/>
                                </a:rPr>
                                <m:t>𝑂</m:t>
                              </m:r>
                            </m:sub>
                          </m:sSub>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𝐵</m:t>
                              </m:r>
                            </m:sub>
                            <m:sup>
                              <m:r>
                                <a:rPr kumimoji="1" lang="en-US" altLang="zh-CN" i="1">
                                  <a:latin typeface="Cambria Math" panose="02040503050406030204" pitchFamily="18" charset="0"/>
                                </a:rPr>
                                <m:t>𝑡</m:t>
                              </m:r>
                            </m:sup>
                          </m:sSubSup>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𝑂</m:t>
                              </m:r>
                            </m:sub>
                            <m:sup>
                              <m:r>
                                <a:rPr kumimoji="1" lang="en-US" altLang="zh-CN" i="1">
                                  <a:latin typeface="Cambria Math" panose="02040503050406030204" pitchFamily="18" charset="0"/>
                                </a:rPr>
                                <m:t>𝑡</m:t>
                              </m:r>
                            </m:sup>
                          </m:sSubSup>
                          <m:r>
                            <a:rPr kumimoji="1" lang="en-US" altLang="zh-CN" b="0" i="1" smtClean="0">
                              <a:latin typeface="Cambria Math" panose="02040503050406030204" pitchFamily="18" charset="0"/>
                            </a:rPr>
                            <m:t>)</m:t>
                          </m:r>
                        </m:e>
                      </m:nary>
                    </m:oMath>
                  </m:oMathPara>
                </a14:m>
                <a:endParaRPr kumimoji="1" lang="zh-CN" altLang="en-US" dirty="0"/>
              </a:p>
            </p:txBody>
          </p:sp>
        </mc:Choice>
        <mc:Fallback xmlns="">
          <p:sp>
            <p:nvSpPr>
              <p:cNvPr id="3" name="文本框 2">
                <a:extLst>
                  <a:ext uri="{FF2B5EF4-FFF2-40B4-BE49-F238E27FC236}">
                    <a16:creationId xmlns:a16="http://schemas.microsoft.com/office/drawing/2014/main" id="{8E64D991-416C-684F-91B1-C720CD8F17F3}"/>
                  </a:ext>
                </a:extLst>
              </p:cNvPr>
              <p:cNvSpPr txBox="1">
                <a:spLocks noRot="1" noChangeAspect="1" noMove="1" noResize="1" noEditPoints="1" noAdjustHandles="1" noChangeArrowheads="1" noChangeShapeType="1" noTextEdit="1"/>
              </p:cNvSpPr>
              <p:nvPr/>
            </p:nvSpPr>
            <p:spPr>
              <a:xfrm>
                <a:off x="436880" y="1155521"/>
                <a:ext cx="5045869" cy="764505"/>
              </a:xfrm>
              <a:prstGeom prst="rect">
                <a:avLst/>
              </a:prstGeom>
              <a:blipFill>
                <a:blip r:embed="rId2"/>
                <a:stretch>
                  <a:fillRect l="-13784" t="-121311" b="-168852"/>
                </a:stretch>
              </a:blipFill>
            </p:spPr>
            <p:txBody>
              <a:bodyPr/>
              <a:lstStyle/>
              <a:p>
                <a:r>
                  <a:rPr lang="zh-CN" altLang="en-US">
                    <a:noFill/>
                  </a:rPr>
                  <a:t> </a:t>
                </a:r>
              </a:p>
            </p:txBody>
          </p:sp>
        </mc:Fallback>
      </mc:AlternateContent>
      <p:pic>
        <p:nvPicPr>
          <p:cNvPr id="4" name="Picture 2">
            <a:extLst>
              <a:ext uri="{FF2B5EF4-FFF2-40B4-BE49-F238E27FC236}">
                <a16:creationId xmlns:a16="http://schemas.microsoft.com/office/drawing/2014/main" id="{F5A9C6BC-C92D-4945-866E-8DE4C2920107}"/>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243840" y="2331939"/>
            <a:ext cx="2492198" cy="1401861"/>
          </a:xfrm>
          <a:prstGeom prst="rect">
            <a:avLst/>
          </a:prstGeom>
        </p:spPr>
      </p:pic>
      <p:sp>
        <p:nvSpPr>
          <p:cNvPr id="5" name="文本框 4">
            <a:extLst>
              <a:ext uri="{FF2B5EF4-FFF2-40B4-BE49-F238E27FC236}">
                <a16:creationId xmlns:a16="http://schemas.microsoft.com/office/drawing/2014/main" id="{B82D123B-8D3B-AB44-986A-3B4A391160CA}"/>
              </a:ext>
            </a:extLst>
          </p:cNvPr>
          <p:cNvSpPr txBox="1"/>
          <p:nvPr/>
        </p:nvSpPr>
        <p:spPr>
          <a:xfrm>
            <a:off x="568960" y="1962607"/>
            <a:ext cx="1636987" cy="369332"/>
          </a:xfrm>
          <a:prstGeom prst="rect">
            <a:avLst/>
          </a:prstGeom>
          <a:noFill/>
        </p:spPr>
        <p:txBody>
          <a:bodyPr wrap="none" rtlCol="0">
            <a:spAutoFit/>
          </a:bodyPr>
          <a:lstStyle/>
          <a:p>
            <a:r>
              <a:rPr kumimoji="1" lang="en-US" altLang="zh-CN" dirty="0">
                <a:solidFill>
                  <a:srgbClr val="FF0000"/>
                </a:solidFill>
              </a:rPr>
              <a:t>Input sequence</a:t>
            </a:r>
            <a:endParaRPr kumimoji="1" lang="zh-CN" altLang="en-US" dirty="0">
              <a:solidFill>
                <a:srgbClr val="FF0000"/>
              </a:solidFill>
            </a:endParaRPr>
          </a:p>
        </p:txBody>
      </p:sp>
    </p:spTree>
    <p:extLst>
      <p:ext uri="{BB962C8B-B14F-4D97-AF65-F5344CB8AC3E}">
        <p14:creationId xmlns:p14="http://schemas.microsoft.com/office/powerpoint/2010/main" val="1687715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417F7B-B05A-D541-95D1-F49DF2EC3E6F}"/>
              </a:ext>
            </a:extLst>
          </p:cNvPr>
          <p:cNvSpPr txBox="1"/>
          <p:nvPr/>
        </p:nvSpPr>
        <p:spPr>
          <a:xfrm>
            <a:off x="436880" y="386080"/>
            <a:ext cx="4403065" cy="769441"/>
          </a:xfrm>
          <a:prstGeom prst="rect">
            <a:avLst/>
          </a:prstGeom>
          <a:noFill/>
        </p:spPr>
        <p:txBody>
          <a:bodyPr wrap="none" rtlCol="0">
            <a:spAutoFit/>
          </a:bodyPr>
          <a:lstStyle/>
          <a:p>
            <a:r>
              <a:rPr kumimoji="1" lang="en-US" altLang="zh-CN" sz="4400" dirty="0"/>
              <a:t>Objective</a:t>
            </a:r>
            <a:r>
              <a:rPr kumimoji="1" lang="zh-CN" altLang="en-US" sz="4400" dirty="0"/>
              <a:t> </a:t>
            </a:r>
            <a:r>
              <a:rPr kumimoji="1" lang="en-US" altLang="zh-CN" sz="4400" dirty="0"/>
              <a:t>function</a:t>
            </a:r>
            <a:endParaRPr kumimoji="1" lang="zh-CN" altLang="en-US" sz="44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E64D991-416C-684F-91B1-C720CD8F17F3}"/>
                  </a:ext>
                </a:extLst>
              </p:cNvPr>
              <p:cNvSpPr txBox="1"/>
              <p:nvPr/>
            </p:nvSpPr>
            <p:spPr>
              <a:xfrm>
                <a:off x="436880" y="1155521"/>
                <a:ext cx="5045869"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zh-CN" altLang="en-US"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𝑡</m:t>
                          </m:r>
                        </m:sub>
                        <m:sup/>
                        <m:e>
                          <m:sSub>
                            <m:sSubPr>
                              <m:ctrlPr>
                                <a:rPr kumimoji="1" lang="en-US" altLang="zh-CN" i="1" smtClean="0">
                                  <a:latin typeface="Cambria Math" panose="02040503050406030204" pitchFamily="18" charset="0"/>
                                </a:rPr>
                              </m:ctrlPr>
                            </m:sSubPr>
                            <m:e>
                              <m:d>
                                <m:dPr>
                                  <m:begChr m:val="‖"/>
                                  <m:endChr m:val="‖"/>
                                  <m:ctrlPr>
                                    <a:rPr kumimoji="1" lang="en-US" altLang="zh-CN" i="1" smtClean="0">
                                      <a:latin typeface="Cambria Math" panose="02040503050406030204" pitchFamily="18" charset="0"/>
                                    </a:rPr>
                                  </m:ctrlPr>
                                </m:dPr>
                                <m:e>
                                  <m:sSup>
                                    <m:sSupPr>
                                      <m:ctrlPr>
                                        <a:rPr kumimoji="1" lang="en-US" altLang="zh-CN"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𝐼</m:t>
                                      </m:r>
                                    </m:e>
                                    <m:sup>
                                      <m:r>
                                        <a:rPr kumimoji="1" lang="en-US" altLang="zh-CN" b="0" i="1" smtClean="0">
                                          <a:solidFill>
                                            <a:srgbClr val="FF0000"/>
                                          </a:solidFill>
                                          <a:latin typeface="Cambria Math" panose="02040503050406030204" pitchFamily="18" charset="0"/>
                                        </a:rPr>
                                        <m:t>𝑡</m:t>
                                      </m:r>
                                    </m:sup>
                                  </m:s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𝑊</m:t>
                                      </m:r>
                                    </m:e>
                                    <m:sub>
                                      <m:r>
                                        <a:rPr kumimoji="1" lang="en-US" altLang="zh-CN" b="0" i="1" smtClean="0">
                                          <a:latin typeface="Cambria Math" panose="02040503050406030204" pitchFamily="18" charset="0"/>
                                        </a:rPr>
                                        <m:t>𝐵</m:t>
                                      </m:r>
                                    </m:sub>
                                    <m:sup>
                                      <m:r>
                                        <a:rPr kumimoji="1" lang="en-US" altLang="zh-CN" b="0" i="1" smtClean="0">
                                          <a:latin typeface="Cambria Math" panose="02040503050406030204" pitchFamily="18" charset="0"/>
                                        </a:rPr>
                                        <m:t>𝑡</m:t>
                                      </m:r>
                                    </m:sup>
                                  </m:sSubSup>
                                  <m:sSub>
                                    <m:sSubPr>
                                      <m:ctrlPr>
                                        <a:rPr kumimoji="1" lang="en-US" altLang="zh-CN" b="0" i="1" smtClean="0">
                                          <a:solidFill>
                                            <a:srgbClr val="FFC000"/>
                                          </a:solidFill>
                                          <a:latin typeface="Cambria Math" panose="02040503050406030204" pitchFamily="18" charset="0"/>
                                        </a:rPr>
                                      </m:ctrlPr>
                                    </m:sSubPr>
                                    <m:e>
                                      <m:r>
                                        <a:rPr kumimoji="1" lang="en-US" altLang="zh-CN" b="0" i="1" smtClean="0">
                                          <a:solidFill>
                                            <a:srgbClr val="FFC000"/>
                                          </a:solidFill>
                                          <a:latin typeface="Cambria Math" panose="02040503050406030204" pitchFamily="18" charset="0"/>
                                        </a:rPr>
                                        <m:t>𝐼</m:t>
                                      </m:r>
                                    </m:e>
                                    <m:sub>
                                      <m:r>
                                        <a:rPr kumimoji="1" lang="en-US" altLang="zh-CN" b="0" i="1" smtClean="0">
                                          <a:solidFill>
                                            <a:srgbClr val="FFC000"/>
                                          </a:solidFill>
                                          <a:latin typeface="Cambria Math" panose="02040503050406030204" pitchFamily="18" charset="0"/>
                                        </a:rPr>
                                        <m:t>𝐵</m:t>
                                      </m:r>
                                    </m:sub>
                                  </m:sSub>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b="0" i="1" smtClean="0">
                                          <a:latin typeface="Cambria Math" panose="02040503050406030204" pitchFamily="18" charset="0"/>
                                        </a:rPr>
                                        <m:t>𝑂</m:t>
                                      </m:r>
                                    </m:sub>
                                    <m:sup>
                                      <m:r>
                                        <a:rPr kumimoji="1" lang="en-US" altLang="zh-CN" i="1">
                                          <a:latin typeface="Cambria Math" panose="02040503050406030204" pitchFamily="18" charset="0"/>
                                        </a:rPr>
                                        <m:t>𝑡</m:t>
                                      </m:r>
                                    </m:sup>
                                  </m:sSubSup>
                                  <m:sSub>
                                    <m:sSubPr>
                                      <m:ctrlPr>
                                        <a:rPr kumimoji="1" lang="en-US" altLang="zh-CN" i="1" smtClean="0">
                                          <a:solidFill>
                                            <a:srgbClr val="FFC000"/>
                                          </a:solidFill>
                                          <a:latin typeface="Cambria Math" panose="02040503050406030204" pitchFamily="18" charset="0"/>
                                        </a:rPr>
                                      </m:ctrlPr>
                                    </m:sSubPr>
                                    <m:e>
                                      <m:r>
                                        <a:rPr kumimoji="1" lang="en-US" altLang="zh-CN" i="1">
                                          <a:solidFill>
                                            <a:srgbClr val="FFC000"/>
                                          </a:solidFill>
                                          <a:latin typeface="Cambria Math" panose="02040503050406030204" pitchFamily="18" charset="0"/>
                                        </a:rPr>
                                        <m:t>𝐼</m:t>
                                      </m:r>
                                    </m:e>
                                    <m:sub>
                                      <m:r>
                                        <a:rPr kumimoji="1" lang="en-US" altLang="zh-CN" b="0" i="1" smtClean="0">
                                          <a:solidFill>
                                            <a:srgbClr val="FFC000"/>
                                          </a:solidFill>
                                          <a:latin typeface="Cambria Math" panose="02040503050406030204" pitchFamily="18" charset="0"/>
                                        </a:rPr>
                                        <m:t>𝑂</m:t>
                                      </m:r>
                                    </m:sub>
                                  </m:sSub>
                                </m:e>
                              </m:d>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b="0" i="1" smtClean="0">
                                  <a:latin typeface="Cambria Math" panose="02040503050406030204" pitchFamily="18" charset="0"/>
                                </a:rPr>
                                <m:t>𝑝𝑟𝑖𝑜𝑟</m:t>
                              </m:r>
                            </m:sub>
                          </m:sSub>
                          <m:r>
                            <a:rPr kumimoji="1" lang="en-US" altLang="zh-CN" b="0" i="1" smtClean="0">
                              <a:latin typeface="Cambria Math" panose="02040503050406030204" pitchFamily="18" charset="0"/>
                            </a:rPr>
                            <m:t>(</m:t>
                          </m:r>
                          <m:sSub>
                            <m:sSubPr>
                              <m:ctrlPr>
                                <a:rPr kumimoji="1" lang="en-US" altLang="zh-CN" i="1" smtClean="0">
                                  <a:solidFill>
                                    <a:srgbClr val="FFC000"/>
                                  </a:solidFill>
                                  <a:latin typeface="Cambria Math" panose="02040503050406030204" pitchFamily="18" charset="0"/>
                                </a:rPr>
                              </m:ctrlPr>
                            </m:sSubPr>
                            <m:e>
                              <m:r>
                                <a:rPr kumimoji="1" lang="en-US" altLang="zh-CN" i="1">
                                  <a:solidFill>
                                    <a:srgbClr val="FFC000"/>
                                  </a:solidFill>
                                  <a:latin typeface="Cambria Math" panose="02040503050406030204" pitchFamily="18" charset="0"/>
                                </a:rPr>
                                <m:t>𝐼</m:t>
                              </m:r>
                            </m:e>
                            <m:sub>
                              <m:r>
                                <a:rPr kumimoji="1" lang="en-US" altLang="zh-CN" i="1">
                                  <a:solidFill>
                                    <a:srgbClr val="FFC000"/>
                                  </a:solidFill>
                                  <a:latin typeface="Cambria Math" panose="02040503050406030204" pitchFamily="18" charset="0"/>
                                </a:rPr>
                                <m:t>𝐵</m:t>
                              </m:r>
                            </m:sub>
                          </m:sSub>
                          <m:r>
                            <a:rPr kumimoji="1" lang="en-US" altLang="zh-CN" b="0" i="1" smtClean="0">
                              <a:latin typeface="Cambria Math" panose="02040503050406030204" pitchFamily="18" charset="0"/>
                            </a:rPr>
                            <m:t>,</m:t>
                          </m:r>
                          <m:sSub>
                            <m:sSubPr>
                              <m:ctrlPr>
                                <a:rPr kumimoji="1" lang="en-US" altLang="zh-CN" i="1" smtClean="0">
                                  <a:solidFill>
                                    <a:srgbClr val="FFC000"/>
                                  </a:solidFill>
                                  <a:latin typeface="Cambria Math" panose="02040503050406030204" pitchFamily="18" charset="0"/>
                                </a:rPr>
                              </m:ctrlPr>
                            </m:sSubPr>
                            <m:e>
                              <m:r>
                                <a:rPr kumimoji="1" lang="en-US" altLang="zh-CN" i="1">
                                  <a:solidFill>
                                    <a:srgbClr val="FFC000"/>
                                  </a:solidFill>
                                  <a:latin typeface="Cambria Math" panose="02040503050406030204" pitchFamily="18" charset="0"/>
                                </a:rPr>
                                <m:t>𝐼</m:t>
                              </m:r>
                            </m:e>
                            <m:sub>
                              <m:r>
                                <a:rPr kumimoji="1" lang="en-US" altLang="zh-CN" i="1">
                                  <a:solidFill>
                                    <a:srgbClr val="FFC000"/>
                                  </a:solidFill>
                                  <a:latin typeface="Cambria Math" panose="02040503050406030204" pitchFamily="18" charset="0"/>
                                </a:rPr>
                                <m:t>𝑂</m:t>
                              </m:r>
                            </m:sub>
                          </m:sSub>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𝐵</m:t>
                              </m:r>
                            </m:sub>
                            <m:sup>
                              <m:r>
                                <a:rPr kumimoji="1" lang="en-US" altLang="zh-CN" i="1">
                                  <a:latin typeface="Cambria Math" panose="02040503050406030204" pitchFamily="18" charset="0"/>
                                </a:rPr>
                                <m:t>𝑡</m:t>
                              </m:r>
                            </m:sup>
                          </m:sSubSup>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𝑂</m:t>
                              </m:r>
                            </m:sub>
                            <m:sup>
                              <m:r>
                                <a:rPr kumimoji="1" lang="en-US" altLang="zh-CN" i="1">
                                  <a:latin typeface="Cambria Math" panose="02040503050406030204" pitchFamily="18" charset="0"/>
                                </a:rPr>
                                <m:t>𝑡</m:t>
                              </m:r>
                            </m:sup>
                          </m:sSubSup>
                          <m:r>
                            <a:rPr kumimoji="1" lang="en-US" altLang="zh-CN" b="0" i="1" smtClean="0">
                              <a:latin typeface="Cambria Math" panose="02040503050406030204" pitchFamily="18" charset="0"/>
                            </a:rPr>
                            <m:t>)</m:t>
                          </m:r>
                        </m:e>
                      </m:nary>
                    </m:oMath>
                  </m:oMathPara>
                </a14:m>
                <a:endParaRPr kumimoji="1" lang="zh-CN" altLang="en-US" dirty="0"/>
              </a:p>
            </p:txBody>
          </p:sp>
        </mc:Choice>
        <mc:Fallback xmlns="">
          <p:sp>
            <p:nvSpPr>
              <p:cNvPr id="3" name="文本框 2">
                <a:extLst>
                  <a:ext uri="{FF2B5EF4-FFF2-40B4-BE49-F238E27FC236}">
                    <a16:creationId xmlns:a16="http://schemas.microsoft.com/office/drawing/2014/main" id="{8E64D991-416C-684F-91B1-C720CD8F17F3}"/>
                  </a:ext>
                </a:extLst>
              </p:cNvPr>
              <p:cNvSpPr txBox="1">
                <a:spLocks noRot="1" noChangeAspect="1" noMove="1" noResize="1" noEditPoints="1" noAdjustHandles="1" noChangeArrowheads="1" noChangeShapeType="1" noTextEdit="1"/>
              </p:cNvSpPr>
              <p:nvPr/>
            </p:nvSpPr>
            <p:spPr>
              <a:xfrm>
                <a:off x="436880" y="1155521"/>
                <a:ext cx="5045869" cy="764505"/>
              </a:xfrm>
              <a:prstGeom prst="rect">
                <a:avLst/>
              </a:prstGeom>
              <a:blipFill>
                <a:blip r:embed="rId2"/>
                <a:stretch>
                  <a:fillRect l="-13784" t="-121311" b="-168852"/>
                </a:stretch>
              </a:blipFill>
            </p:spPr>
            <p:txBody>
              <a:bodyPr/>
              <a:lstStyle/>
              <a:p>
                <a:r>
                  <a:rPr lang="zh-CN" altLang="en-US">
                    <a:noFill/>
                  </a:rPr>
                  <a:t> </a:t>
                </a:r>
              </a:p>
            </p:txBody>
          </p:sp>
        </mc:Fallback>
      </mc:AlternateContent>
      <p:pic>
        <p:nvPicPr>
          <p:cNvPr id="4" name="Picture 2">
            <a:extLst>
              <a:ext uri="{FF2B5EF4-FFF2-40B4-BE49-F238E27FC236}">
                <a16:creationId xmlns:a16="http://schemas.microsoft.com/office/drawing/2014/main" id="{F5A9C6BC-C92D-4945-866E-8DE4C2920107}"/>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243840" y="2331939"/>
            <a:ext cx="2492198" cy="1401861"/>
          </a:xfrm>
          <a:prstGeom prst="rect">
            <a:avLst/>
          </a:prstGeom>
        </p:spPr>
      </p:pic>
      <p:sp>
        <p:nvSpPr>
          <p:cNvPr id="5" name="文本框 4">
            <a:extLst>
              <a:ext uri="{FF2B5EF4-FFF2-40B4-BE49-F238E27FC236}">
                <a16:creationId xmlns:a16="http://schemas.microsoft.com/office/drawing/2014/main" id="{B82D123B-8D3B-AB44-986A-3B4A391160CA}"/>
              </a:ext>
            </a:extLst>
          </p:cNvPr>
          <p:cNvSpPr txBox="1"/>
          <p:nvPr/>
        </p:nvSpPr>
        <p:spPr>
          <a:xfrm>
            <a:off x="568960" y="1962607"/>
            <a:ext cx="1636987" cy="369332"/>
          </a:xfrm>
          <a:prstGeom prst="rect">
            <a:avLst/>
          </a:prstGeom>
          <a:noFill/>
        </p:spPr>
        <p:txBody>
          <a:bodyPr wrap="none" rtlCol="0">
            <a:spAutoFit/>
          </a:bodyPr>
          <a:lstStyle/>
          <a:p>
            <a:r>
              <a:rPr kumimoji="1" lang="en-US" altLang="zh-CN" dirty="0">
                <a:solidFill>
                  <a:srgbClr val="FF0000"/>
                </a:solidFill>
              </a:rPr>
              <a:t>Input sequence</a:t>
            </a:r>
            <a:endParaRPr kumimoji="1" lang="zh-CN" altLang="en-US" dirty="0">
              <a:solidFill>
                <a:srgbClr val="FF0000"/>
              </a:solidFill>
            </a:endParaRPr>
          </a:p>
        </p:txBody>
      </p:sp>
      <p:pic>
        <p:nvPicPr>
          <p:cNvPr id="6" name="Picture 9">
            <a:extLst>
              <a:ext uri="{FF2B5EF4-FFF2-40B4-BE49-F238E27FC236}">
                <a16:creationId xmlns:a16="http://schemas.microsoft.com/office/drawing/2014/main" id="{67B528F6-E25B-844F-B47F-09E60E75C52F}"/>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6425205" y="2331939"/>
            <a:ext cx="2474955" cy="1392161"/>
          </a:xfrm>
          <a:prstGeom prst="rect">
            <a:avLst/>
          </a:prstGeom>
        </p:spPr>
      </p:pic>
      <p:pic>
        <p:nvPicPr>
          <p:cNvPr id="7" name="Picture 6">
            <a:extLst>
              <a:ext uri="{FF2B5EF4-FFF2-40B4-BE49-F238E27FC236}">
                <a16:creationId xmlns:a16="http://schemas.microsoft.com/office/drawing/2014/main" id="{76984F3C-0997-C346-90B9-9E2A4363EDA6}"/>
              </a:ext>
            </a:extLst>
          </p:cNvPr>
          <p:cNvPicPr>
            <a:picLocks noChangeAspect="1"/>
          </p:cNvPicPr>
          <p:nvPr/>
        </p:nvPicPr>
        <p:blipFill>
          <a:blip r:embed="rId7" r:link="rId8" cstate="print">
            <a:extLst>
              <a:ext uri="{28A0092B-C50C-407E-A947-70E740481C1C}">
                <a14:useLocalDpi xmlns:a14="http://schemas.microsoft.com/office/drawing/2010/main" val="0"/>
              </a:ext>
            </a:extLst>
          </a:blip>
          <a:stretch>
            <a:fillRect/>
          </a:stretch>
        </p:blipFill>
        <p:spPr>
          <a:xfrm>
            <a:off x="3699185" y="2331939"/>
            <a:ext cx="2492198" cy="1401861"/>
          </a:xfrm>
          <a:prstGeom prst="rect">
            <a:avLst/>
          </a:prstGeom>
        </p:spPr>
      </p:pic>
      <p:sp>
        <p:nvSpPr>
          <p:cNvPr id="8" name="文本框 7">
            <a:extLst>
              <a:ext uri="{FF2B5EF4-FFF2-40B4-BE49-F238E27FC236}">
                <a16:creationId xmlns:a16="http://schemas.microsoft.com/office/drawing/2014/main" id="{EA6BD914-1416-D846-BD93-3A8DD64BEB2E}"/>
              </a:ext>
            </a:extLst>
          </p:cNvPr>
          <p:cNvSpPr txBox="1"/>
          <p:nvPr/>
        </p:nvSpPr>
        <p:spPr>
          <a:xfrm>
            <a:off x="4190920" y="1941316"/>
            <a:ext cx="1291829" cy="369332"/>
          </a:xfrm>
          <a:prstGeom prst="rect">
            <a:avLst/>
          </a:prstGeom>
          <a:noFill/>
        </p:spPr>
        <p:txBody>
          <a:bodyPr wrap="none" rtlCol="0">
            <a:spAutoFit/>
          </a:bodyPr>
          <a:lstStyle/>
          <a:p>
            <a:r>
              <a:rPr kumimoji="1" lang="en-US" altLang="zh-CN" dirty="0">
                <a:solidFill>
                  <a:srgbClr val="FFC000"/>
                </a:solidFill>
              </a:rPr>
              <a:t>background</a:t>
            </a:r>
            <a:endParaRPr kumimoji="1" lang="zh-CN" altLang="en-US" dirty="0">
              <a:solidFill>
                <a:srgbClr val="FFC000"/>
              </a:solidFill>
            </a:endParaRPr>
          </a:p>
        </p:txBody>
      </p:sp>
      <p:sp>
        <p:nvSpPr>
          <p:cNvPr id="9" name="文本框 8">
            <a:extLst>
              <a:ext uri="{FF2B5EF4-FFF2-40B4-BE49-F238E27FC236}">
                <a16:creationId xmlns:a16="http://schemas.microsoft.com/office/drawing/2014/main" id="{E80349D3-B14C-6A46-A8F2-B75E88A47791}"/>
              </a:ext>
            </a:extLst>
          </p:cNvPr>
          <p:cNvSpPr txBox="1"/>
          <p:nvPr/>
        </p:nvSpPr>
        <p:spPr>
          <a:xfrm>
            <a:off x="7035484" y="1987482"/>
            <a:ext cx="1636987" cy="646331"/>
          </a:xfrm>
          <a:prstGeom prst="rect">
            <a:avLst/>
          </a:prstGeom>
          <a:noFill/>
        </p:spPr>
        <p:txBody>
          <a:bodyPr wrap="square" rtlCol="0">
            <a:spAutoFit/>
          </a:bodyPr>
          <a:lstStyle/>
          <a:p>
            <a:r>
              <a:rPr kumimoji="1" lang="en-US" altLang="zh-CN" dirty="0">
                <a:solidFill>
                  <a:srgbClr val="FFC000"/>
                </a:solidFill>
              </a:rPr>
              <a:t>Obstruction</a:t>
            </a:r>
          </a:p>
          <a:p>
            <a:endParaRPr kumimoji="1" lang="zh-CN" altLang="en-US" dirty="0"/>
          </a:p>
        </p:txBody>
      </p:sp>
    </p:spTree>
    <p:extLst>
      <p:ext uri="{BB962C8B-B14F-4D97-AF65-F5344CB8AC3E}">
        <p14:creationId xmlns:p14="http://schemas.microsoft.com/office/powerpoint/2010/main" val="1873943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417F7B-B05A-D541-95D1-F49DF2EC3E6F}"/>
              </a:ext>
            </a:extLst>
          </p:cNvPr>
          <p:cNvSpPr txBox="1"/>
          <p:nvPr/>
        </p:nvSpPr>
        <p:spPr>
          <a:xfrm>
            <a:off x="436880" y="386080"/>
            <a:ext cx="4403065" cy="769441"/>
          </a:xfrm>
          <a:prstGeom prst="rect">
            <a:avLst/>
          </a:prstGeom>
          <a:noFill/>
        </p:spPr>
        <p:txBody>
          <a:bodyPr wrap="none" rtlCol="0">
            <a:spAutoFit/>
          </a:bodyPr>
          <a:lstStyle/>
          <a:p>
            <a:r>
              <a:rPr kumimoji="1" lang="en-US" altLang="zh-CN" sz="4400" dirty="0"/>
              <a:t>Objective</a:t>
            </a:r>
            <a:r>
              <a:rPr kumimoji="1" lang="zh-CN" altLang="en-US" sz="4400" dirty="0"/>
              <a:t> </a:t>
            </a:r>
            <a:r>
              <a:rPr kumimoji="1" lang="en-US" altLang="zh-CN" sz="4400" dirty="0"/>
              <a:t>function</a:t>
            </a:r>
            <a:endParaRPr kumimoji="1" lang="zh-CN" altLang="en-US" sz="44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E64D991-416C-684F-91B1-C720CD8F17F3}"/>
                  </a:ext>
                </a:extLst>
              </p:cNvPr>
              <p:cNvSpPr txBox="1"/>
              <p:nvPr/>
            </p:nvSpPr>
            <p:spPr>
              <a:xfrm>
                <a:off x="436880" y="1155521"/>
                <a:ext cx="5045869"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zh-CN" altLang="en-US"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𝑡</m:t>
                          </m:r>
                        </m:sub>
                        <m:sup/>
                        <m:e>
                          <m:sSub>
                            <m:sSubPr>
                              <m:ctrlPr>
                                <a:rPr kumimoji="1" lang="en-US" altLang="zh-CN" i="1" smtClean="0">
                                  <a:latin typeface="Cambria Math" panose="02040503050406030204" pitchFamily="18" charset="0"/>
                                </a:rPr>
                              </m:ctrlPr>
                            </m:sSubPr>
                            <m:e>
                              <m:d>
                                <m:dPr>
                                  <m:begChr m:val="‖"/>
                                  <m:endChr m:val="‖"/>
                                  <m:ctrlPr>
                                    <a:rPr kumimoji="1" lang="en-US" altLang="zh-CN" i="1" smtClean="0">
                                      <a:latin typeface="Cambria Math" panose="02040503050406030204" pitchFamily="18" charset="0"/>
                                    </a:rPr>
                                  </m:ctrlPr>
                                </m:dPr>
                                <m:e>
                                  <m:sSup>
                                    <m:sSupPr>
                                      <m:ctrlPr>
                                        <a:rPr kumimoji="1" lang="en-US" altLang="zh-CN"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𝐼</m:t>
                                      </m:r>
                                    </m:e>
                                    <m:sup>
                                      <m:r>
                                        <a:rPr kumimoji="1" lang="en-US" altLang="zh-CN" b="0" i="1" smtClean="0">
                                          <a:solidFill>
                                            <a:srgbClr val="FF0000"/>
                                          </a:solidFill>
                                          <a:latin typeface="Cambria Math" panose="02040503050406030204" pitchFamily="18" charset="0"/>
                                        </a:rPr>
                                        <m:t>𝑡</m:t>
                                      </m:r>
                                    </m:sup>
                                  </m:sSup>
                                  <m:r>
                                    <a:rPr kumimoji="1" lang="en-US" altLang="zh-CN" b="0" i="1" smtClean="0">
                                      <a:latin typeface="Cambria Math" panose="02040503050406030204" pitchFamily="18" charset="0"/>
                                    </a:rPr>
                                    <m:t>−</m:t>
                                  </m:r>
                                  <m:sSubSup>
                                    <m:sSubSupPr>
                                      <m:ctrlPr>
                                        <a:rPr kumimoji="1" lang="en-US" altLang="zh-CN" b="0" i="1" smtClean="0">
                                          <a:solidFill>
                                            <a:srgbClr val="00B0F0"/>
                                          </a:solidFill>
                                          <a:latin typeface="Cambria Math" panose="02040503050406030204" pitchFamily="18" charset="0"/>
                                        </a:rPr>
                                      </m:ctrlPr>
                                    </m:sSubSupPr>
                                    <m:e>
                                      <m:r>
                                        <a:rPr kumimoji="1" lang="en-US" altLang="zh-CN" b="0" i="1" smtClean="0">
                                          <a:solidFill>
                                            <a:srgbClr val="00B0F0"/>
                                          </a:solidFill>
                                          <a:latin typeface="Cambria Math" panose="02040503050406030204" pitchFamily="18" charset="0"/>
                                        </a:rPr>
                                        <m:t>𝑊</m:t>
                                      </m:r>
                                    </m:e>
                                    <m:sub>
                                      <m:r>
                                        <a:rPr kumimoji="1" lang="en-US" altLang="zh-CN" b="0" i="1" smtClean="0">
                                          <a:solidFill>
                                            <a:srgbClr val="00B0F0"/>
                                          </a:solidFill>
                                          <a:latin typeface="Cambria Math" panose="02040503050406030204" pitchFamily="18" charset="0"/>
                                        </a:rPr>
                                        <m:t>𝐵</m:t>
                                      </m:r>
                                    </m:sub>
                                    <m:sup>
                                      <m:r>
                                        <a:rPr kumimoji="1" lang="en-US" altLang="zh-CN" b="0" i="1" smtClean="0">
                                          <a:solidFill>
                                            <a:srgbClr val="00B0F0"/>
                                          </a:solidFill>
                                          <a:latin typeface="Cambria Math" panose="02040503050406030204" pitchFamily="18" charset="0"/>
                                        </a:rPr>
                                        <m:t>𝑡</m:t>
                                      </m:r>
                                    </m:sup>
                                  </m:sSubSup>
                                  <m:sSub>
                                    <m:sSubPr>
                                      <m:ctrlPr>
                                        <a:rPr kumimoji="1" lang="en-US" altLang="zh-CN" b="0" i="1" smtClean="0">
                                          <a:solidFill>
                                            <a:srgbClr val="FFC000"/>
                                          </a:solidFill>
                                          <a:latin typeface="Cambria Math" panose="02040503050406030204" pitchFamily="18" charset="0"/>
                                        </a:rPr>
                                      </m:ctrlPr>
                                    </m:sSubPr>
                                    <m:e>
                                      <m:r>
                                        <a:rPr kumimoji="1" lang="en-US" altLang="zh-CN" b="0" i="1" smtClean="0">
                                          <a:solidFill>
                                            <a:srgbClr val="FFC000"/>
                                          </a:solidFill>
                                          <a:latin typeface="Cambria Math" panose="02040503050406030204" pitchFamily="18" charset="0"/>
                                        </a:rPr>
                                        <m:t>𝐼</m:t>
                                      </m:r>
                                    </m:e>
                                    <m:sub>
                                      <m:r>
                                        <a:rPr kumimoji="1" lang="en-US" altLang="zh-CN" b="0" i="1" smtClean="0">
                                          <a:solidFill>
                                            <a:srgbClr val="FFC000"/>
                                          </a:solidFill>
                                          <a:latin typeface="Cambria Math" panose="02040503050406030204" pitchFamily="18" charset="0"/>
                                        </a:rPr>
                                        <m:t>𝐵</m:t>
                                      </m:r>
                                    </m:sub>
                                  </m:sSub>
                                  <m:r>
                                    <a:rPr kumimoji="1" lang="en-US" altLang="zh-CN" b="0" i="1" smtClean="0">
                                      <a:latin typeface="Cambria Math" panose="02040503050406030204" pitchFamily="18" charset="0"/>
                                    </a:rPr>
                                    <m:t>−</m:t>
                                  </m:r>
                                  <m:sSubSup>
                                    <m:sSubSupPr>
                                      <m:ctrlPr>
                                        <a:rPr kumimoji="1" lang="en-US" altLang="zh-CN" i="1" smtClean="0">
                                          <a:solidFill>
                                            <a:srgbClr val="00B0F0"/>
                                          </a:solidFill>
                                          <a:latin typeface="Cambria Math" panose="02040503050406030204" pitchFamily="18" charset="0"/>
                                        </a:rPr>
                                      </m:ctrlPr>
                                    </m:sSubSupPr>
                                    <m:e>
                                      <m:r>
                                        <a:rPr kumimoji="1" lang="en-US" altLang="zh-CN" i="1">
                                          <a:solidFill>
                                            <a:srgbClr val="00B0F0"/>
                                          </a:solidFill>
                                          <a:latin typeface="Cambria Math" panose="02040503050406030204" pitchFamily="18" charset="0"/>
                                        </a:rPr>
                                        <m:t>𝑊</m:t>
                                      </m:r>
                                    </m:e>
                                    <m:sub>
                                      <m:r>
                                        <a:rPr kumimoji="1" lang="en-US" altLang="zh-CN" b="0" i="1" smtClean="0">
                                          <a:solidFill>
                                            <a:srgbClr val="00B0F0"/>
                                          </a:solidFill>
                                          <a:latin typeface="Cambria Math" panose="02040503050406030204" pitchFamily="18" charset="0"/>
                                        </a:rPr>
                                        <m:t>𝑂</m:t>
                                      </m:r>
                                    </m:sub>
                                    <m:sup>
                                      <m:r>
                                        <a:rPr kumimoji="1" lang="en-US" altLang="zh-CN" i="1">
                                          <a:solidFill>
                                            <a:srgbClr val="00B0F0"/>
                                          </a:solidFill>
                                          <a:latin typeface="Cambria Math" panose="02040503050406030204" pitchFamily="18" charset="0"/>
                                        </a:rPr>
                                        <m:t>𝑡</m:t>
                                      </m:r>
                                    </m:sup>
                                  </m:sSubSup>
                                  <m:sSub>
                                    <m:sSubPr>
                                      <m:ctrlPr>
                                        <a:rPr kumimoji="1" lang="en-US" altLang="zh-CN" i="1" smtClean="0">
                                          <a:solidFill>
                                            <a:srgbClr val="FFC000"/>
                                          </a:solidFill>
                                          <a:latin typeface="Cambria Math" panose="02040503050406030204" pitchFamily="18" charset="0"/>
                                        </a:rPr>
                                      </m:ctrlPr>
                                    </m:sSubPr>
                                    <m:e>
                                      <m:r>
                                        <a:rPr kumimoji="1" lang="en-US" altLang="zh-CN" i="1">
                                          <a:solidFill>
                                            <a:srgbClr val="FFC000"/>
                                          </a:solidFill>
                                          <a:latin typeface="Cambria Math" panose="02040503050406030204" pitchFamily="18" charset="0"/>
                                        </a:rPr>
                                        <m:t>𝐼</m:t>
                                      </m:r>
                                    </m:e>
                                    <m:sub>
                                      <m:r>
                                        <a:rPr kumimoji="1" lang="en-US" altLang="zh-CN" b="0" i="1" smtClean="0">
                                          <a:solidFill>
                                            <a:srgbClr val="FFC000"/>
                                          </a:solidFill>
                                          <a:latin typeface="Cambria Math" panose="02040503050406030204" pitchFamily="18" charset="0"/>
                                        </a:rPr>
                                        <m:t>𝑂</m:t>
                                      </m:r>
                                    </m:sub>
                                  </m:sSub>
                                </m:e>
                              </m:d>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b="0" i="1" smtClean="0">
                                  <a:latin typeface="Cambria Math" panose="02040503050406030204" pitchFamily="18" charset="0"/>
                                </a:rPr>
                                <m:t>𝑝𝑟𝑖𝑜𝑟</m:t>
                              </m:r>
                            </m:sub>
                          </m:sSub>
                          <m:r>
                            <a:rPr kumimoji="1" lang="en-US" altLang="zh-CN" b="0" i="1" smtClean="0">
                              <a:latin typeface="Cambria Math" panose="02040503050406030204" pitchFamily="18" charset="0"/>
                            </a:rPr>
                            <m:t>(</m:t>
                          </m:r>
                          <m:sSub>
                            <m:sSubPr>
                              <m:ctrlPr>
                                <a:rPr kumimoji="1" lang="en-US" altLang="zh-CN" i="1" smtClean="0">
                                  <a:solidFill>
                                    <a:srgbClr val="FFC000"/>
                                  </a:solidFill>
                                  <a:latin typeface="Cambria Math" panose="02040503050406030204" pitchFamily="18" charset="0"/>
                                </a:rPr>
                              </m:ctrlPr>
                            </m:sSubPr>
                            <m:e>
                              <m:r>
                                <a:rPr kumimoji="1" lang="en-US" altLang="zh-CN" i="1">
                                  <a:solidFill>
                                    <a:srgbClr val="FFC000"/>
                                  </a:solidFill>
                                  <a:latin typeface="Cambria Math" panose="02040503050406030204" pitchFamily="18" charset="0"/>
                                </a:rPr>
                                <m:t>𝐼</m:t>
                              </m:r>
                            </m:e>
                            <m:sub>
                              <m:r>
                                <a:rPr kumimoji="1" lang="en-US" altLang="zh-CN" i="1">
                                  <a:solidFill>
                                    <a:srgbClr val="FFC000"/>
                                  </a:solidFill>
                                  <a:latin typeface="Cambria Math" panose="02040503050406030204" pitchFamily="18" charset="0"/>
                                </a:rPr>
                                <m:t>𝐵</m:t>
                              </m:r>
                            </m:sub>
                          </m:sSub>
                          <m:r>
                            <a:rPr kumimoji="1" lang="en-US" altLang="zh-CN" b="0" i="1" smtClean="0">
                              <a:latin typeface="Cambria Math" panose="02040503050406030204" pitchFamily="18" charset="0"/>
                            </a:rPr>
                            <m:t>,</m:t>
                          </m:r>
                          <m:sSub>
                            <m:sSubPr>
                              <m:ctrlPr>
                                <a:rPr kumimoji="1" lang="en-US" altLang="zh-CN" i="1" smtClean="0">
                                  <a:solidFill>
                                    <a:srgbClr val="FFC000"/>
                                  </a:solidFill>
                                  <a:latin typeface="Cambria Math" panose="02040503050406030204" pitchFamily="18" charset="0"/>
                                </a:rPr>
                              </m:ctrlPr>
                            </m:sSubPr>
                            <m:e>
                              <m:r>
                                <a:rPr kumimoji="1" lang="en-US" altLang="zh-CN" i="1">
                                  <a:solidFill>
                                    <a:srgbClr val="FFC000"/>
                                  </a:solidFill>
                                  <a:latin typeface="Cambria Math" panose="02040503050406030204" pitchFamily="18" charset="0"/>
                                </a:rPr>
                                <m:t>𝐼</m:t>
                              </m:r>
                            </m:e>
                            <m:sub>
                              <m:r>
                                <a:rPr kumimoji="1" lang="en-US" altLang="zh-CN" i="1">
                                  <a:solidFill>
                                    <a:srgbClr val="FFC000"/>
                                  </a:solidFill>
                                  <a:latin typeface="Cambria Math" panose="02040503050406030204" pitchFamily="18" charset="0"/>
                                </a:rPr>
                                <m:t>𝑂</m:t>
                              </m:r>
                            </m:sub>
                          </m:sSub>
                          <m:r>
                            <a:rPr kumimoji="1" lang="en-US" altLang="zh-CN" b="0" i="1" smtClean="0">
                              <a:latin typeface="Cambria Math" panose="02040503050406030204" pitchFamily="18" charset="0"/>
                            </a:rPr>
                            <m:t>,</m:t>
                          </m:r>
                          <m:sSubSup>
                            <m:sSubSupPr>
                              <m:ctrlPr>
                                <a:rPr kumimoji="1" lang="en-US" altLang="zh-CN" i="1" smtClean="0">
                                  <a:solidFill>
                                    <a:srgbClr val="00B0F0"/>
                                  </a:solidFill>
                                  <a:latin typeface="Cambria Math" panose="02040503050406030204" pitchFamily="18" charset="0"/>
                                </a:rPr>
                              </m:ctrlPr>
                            </m:sSubSupPr>
                            <m:e>
                              <m:r>
                                <a:rPr kumimoji="1" lang="en-US" altLang="zh-CN" i="1">
                                  <a:solidFill>
                                    <a:srgbClr val="00B0F0"/>
                                  </a:solidFill>
                                  <a:latin typeface="Cambria Math" panose="02040503050406030204" pitchFamily="18" charset="0"/>
                                </a:rPr>
                                <m:t>𝑊</m:t>
                              </m:r>
                            </m:e>
                            <m:sub>
                              <m:r>
                                <a:rPr kumimoji="1" lang="en-US" altLang="zh-CN" i="1">
                                  <a:solidFill>
                                    <a:srgbClr val="00B0F0"/>
                                  </a:solidFill>
                                  <a:latin typeface="Cambria Math" panose="02040503050406030204" pitchFamily="18" charset="0"/>
                                </a:rPr>
                                <m:t>𝐵</m:t>
                              </m:r>
                            </m:sub>
                            <m:sup>
                              <m:r>
                                <a:rPr kumimoji="1" lang="en-US" altLang="zh-CN" i="1">
                                  <a:solidFill>
                                    <a:srgbClr val="00B0F0"/>
                                  </a:solidFill>
                                  <a:latin typeface="Cambria Math" panose="02040503050406030204" pitchFamily="18" charset="0"/>
                                </a:rPr>
                                <m:t>𝑡</m:t>
                              </m:r>
                            </m:sup>
                          </m:sSubSup>
                          <m:r>
                            <a:rPr kumimoji="1" lang="en-US" altLang="zh-CN" b="0" i="1" smtClean="0">
                              <a:latin typeface="Cambria Math" panose="02040503050406030204" pitchFamily="18" charset="0"/>
                            </a:rPr>
                            <m:t>,</m:t>
                          </m:r>
                          <m:sSubSup>
                            <m:sSubSupPr>
                              <m:ctrlPr>
                                <a:rPr kumimoji="1" lang="en-US" altLang="zh-CN" i="1" smtClean="0">
                                  <a:solidFill>
                                    <a:srgbClr val="00B0F0"/>
                                  </a:solidFill>
                                  <a:latin typeface="Cambria Math" panose="02040503050406030204" pitchFamily="18" charset="0"/>
                                </a:rPr>
                              </m:ctrlPr>
                            </m:sSubSupPr>
                            <m:e>
                              <m:r>
                                <a:rPr kumimoji="1" lang="en-US" altLang="zh-CN" i="1">
                                  <a:solidFill>
                                    <a:srgbClr val="00B0F0"/>
                                  </a:solidFill>
                                  <a:latin typeface="Cambria Math" panose="02040503050406030204" pitchFamily="18" charset="0"/>
                                </a:rPr>
                                <m:t>𝑊</m:t>
                              </m:r>
                            </m:e>
                            <m:sub>
                              <m:r>
                                <a:rPr kumimoji="1" lang="en-US" altLang="zh-CN" i="1">
                                  <a:solidFill>
                                    <a:srgbClr val="00B0F0"/>
                                  </a:solidFill>
                                  <a:latin typeface="Cambria Math" panose="02040503050406030204" pitchFamily="18" charset="0"/>
                                </a:rPr>
                                <m:t>𝑂</m:t>
                              </m:r>
                            </m:sub>
                            <m:sup>
                              <m:r>
                                <a:rPr kumimoji="1" lang="en-US" altLang="zh-CN" i="1">
                                  <a:solidFill>
                                    <a:srgbClr val="00B0F0"/>
                                  </a:solidFill>
                                  <a:latin typeface="Cambria Math" panose="02040503050406030204" pitchFamily="18" charset="0"/>
                                </a:rPr>
                                <m:t>𝑡</m:t>
                              </m:r>
                            </m:sup>
                          </m:sSubSup>
                          <m:r>
                            <a:rPr kumimoji="1" lang="en-US" altLang="zh-CN" b="0" i="1" smtClean="0">
                              <a:latin typeface="Cambria Math" panose="02040503050406030204" pitchFamily="18" charset="0"/>
                            </a:rPr>
                            <m:t>)</m:t>
                          </m:r>
                        </m:e>
                      </m:nary>
                    </m:oMath>
                  </m:oMathPara>
                </a14:m>
                <a:endParaRPr kumimoji="1" lang="zh-CN" altLang="en-US" dirty="0"/>
              </a:p>
            </p:txBody>
          </p:sp>
        </mc:Choice>
        <mc:Fallback xmlns="">
          <p:sp>
            <p:nvSpPr>
              <p:cNvPr id="3" name="文本框 2">
                <a:extLst>
                  <a:ext uri="{FF2B5EF4-FFF2-40B4-BE49-F238E27FC236}">
                    <a16:creationId xmlns:a16="http://schemas.microsoft.com/office/drawing/2014/main" id="{8E64D991-416C-684F-91B1-C720CD8F17F3}"/>
                  </a:ext>
                </a:extLst>
              </p:cNvPr>
              <p:cNvSpPr txBox="1">
                <a:spLocks noRot="1" noChangeAspect="1" noMove="1" noResize="1" noEditPoints="1" noAdjustHandles="1" noChangeArrowheads="1" noChangeShapeType="1" noTextEdit="1"/>
              </p:cNvSpPr>
              <p:nvPr/>
            </p:nvSpPr>
            <p:spPr>
              <a:xfrm>
                <a:off x="436880" y="1155521"/>
                <a:ext cx="5045869" cy="764505"/>
              </a:xfrm>
              <a:prstGeom prst="rect">
                <a:avLst/>
              </a:prstGeom>
              <a:blipFill>
                <a:blip r:embed="rId3"/>
                <a:stretch>
                  <a:fillRect l="-13784" t="-121311" b="-168852"/>
                </a:stretch>
              </a:blipFill>
            </p:spPr>
            <p:txBody>
              <a:bodyPr/>
              <a:lstStyle/>
              <a:p>
                <a:r>
                  <a:rPr lang="zh-CN" altLang="en-US">
                    <a:noFill/>
                  </a:rPr>
                  <a:t> </a:t>
                </a:r>
              </a:p>
            </p:txBody>
          </p:sp>
        </mc:Fallback>
      </mc:AlternateContent>
      <p:pic>
        <p:nvPicPr>
          <p:cNvPr id="4" name="Picture 2">
            <a:extLst>
              <a:ext uri="{FF2B5EF4-FFF2-40B4-BE49-F238E27FC236}">
                <a16:creationId xmlns:a16="http://schemas.microsoft.com/office/drawing/2014/main" id="{F5A9C6BC-C92D-4945-866E-8DE4C2920107}"/>
              </a:ext>
            </a:extLst>
          </p:cNvPr>
          <p:cNvPicPr>
            <a:picLocks noChangeAspect="1"/>
          </p:cNvPicPr>
          <p:nvPr/>
        </p:nvPicPr>
        <p:blipFill>
          <a:blip r:embed="rId4" r:link="rId5" cstate="print">
            <a:extLst>
              <a:ext uri="{28A0092B-C50C-407E-A947-70E740481C1C}">
                <a14:useLocalDpi xmlns:a14="http://schemas.microsoft.com/office/drawing/2010/main" val="0"/>
              </a:ext>
            </a:extLst>
          </a:blip>
          <a:stretch>
            <a:fillRect/>
          </a:stretch>
        </p:blipFill>
        <p:spPr>
          <a:xfrm>
            <a:off x="243840" y="2331939"/>
            <a:ext cx="2492198" cy="1401861"/>
          </a:xfrm>
          <a:prstGeom prst="rect">
            <a:avLst/>
          </a:prstGeom>
        </p:spPr>
      </p:pic>
      <p:sp>
        <p:nvSpPr>
          <p:cNvPr id="5" name="文本框 4">
            <a:extLst>
              <a:ext uri="{FF2B5EF4-FFF2-40B4-BE49-F238E27FC236}">
                <a16:creationId xmlns:a16="http://schemas.microsoft.com/office/drawing/2014/main" id="{B82D123B-8D3B-AB44-986A-3B4A391160CA}"/>
              </a:ext>
            </a:extLst>
          </p:cNvPr>
          <p:cNvSpPr txBox="1"/>
          <p:nvPr/>
        </p:nvSpPr>
        <p:spPr>
          <a:xfrm>
            <a:off x="568960" y="1962607"/>
            <a:ext cx="1636987" cy="369332"/>
          </a:xfrm>
          <a:prstGeom prst="rect">
            <a:avLst/>
          </a:prstGeom>
          <a:noFill/>
        </p:spPr>
        <p:txBody>
          <a:bodyPr wrap="none" rtlCol="0">
            <a:spAutoFit/>
          </a:bodyPr>
          <a:lstStyle/>
          <a:p>
            <a:r>
              <a:rPr kumimoji="1" lang="en-US" altLang="zh-CN" dirty="0">
                <a:solidFill>
                  <a:srgbClr val="FF0000"/>
                </a:solidFill>
              </a:rPr>
              <a:t>Input sequence</a:t>
            </a:r>
            <a:endParaRPr kumimoji="1" lang="zh-CN" altLang="en-US" dirty="0">
              <a:solidFill>
                <a:srgbClr val="FF0000"/>
              </a:solidFill>
            </a:endParaRPr>
          </a:p>
        </p:txBody>
      </p:sp>
      <p:pic>
        <p:nvPicPr>
          <p:cNvPr id="6" name="Picture 9">
            <a:extLst>
              <a:ext uri="{FF2B5EF4-FFF2-40B4-BE49-F238E27FC236}">
                <a16:creationId xmlns:a16="http://schemas.microsoft.com/office/drawing/2014/main" id="{67B528F6-E25B-844F-B47F-09E60E75C52F}"/>
              </a:ext>
            </a:extLst>
          </p:cNvPr>
          <p:cNvPicPr>
            <a:picLocks noChangeAspect="1"/>
          </p:cNvPicPr>
          <p:nvPr/>
        </p:nvPicPr>
        <p:blipFill>
          <a:blip r:embed="rId6" r:link="rId7" cstate="print">
            <a:extLst>
              <a:ext uri="{28A0092B-C50C-407E-A947-70E740481C1C}">
                <a14:useLocalDpi xmlns:a14="http://schemas.microsoft.com/office/drawing/2010/main" val="0"/>
              </a:ext>
            </a:extLst>
          </a:blip>
          <a:stretch>
            <a:fillRect/>
          </a:stretch>
        </p:blipFill>
        <p:spPr>
          <a:xfrm>
            <a:off x="6425205" y="2331939"/>
            <a:ext cx="2474955" cy="1392161"/>
          </a:xfrm>
          <a:prstGeom prst="rect">
            <a:avLst/>
          </a:prstGeom>
        </p:spPr>
      </p:pic>
      <p:pic>
        <p:nvPicPr>
          <p:cNvPr id="7" name="Picture 6">
            <a:extLst>
              <a:ext uri="{FF2B5EF4-FFF2-40B4-BE49-F238E27FC236}">
                <a16:creationId xmlns:a16="http://schemas.microsoft.com/office/drawing/2014/main" id="{76984F3C-0997-C346-90B9-9E2A4363EDA6}"/>
              </a:ext>
            </a:extLst>
          </p:cNvPr>
          <p:cNvPicPr>
            <a:picLocks noChangeAspect="1"/>
          </p:cNvPicPr>
          <p:nvPr/>
        </p:nvPicPr>
        <p:blipFill>
          <a:blip r:embed="rId8" r:link="rId9" cstate="print">
            <a:extLst>
              <a:ext uri="{28A0092B-C50C-407E-A947-70E740481C1C}">
                <a14:useLocalDpi xmlns:a14="http://schemas.microsoft.com/office/drawing/2010/main" val="0"/>
              </a:ext>
            </a:extLst>
          </a:blip>
          <a:stretch>
            <a:fillRect/>
          </a:stretch>
        </p:blipFill>
        <p:spPr>
          <a:xfrm>
            <a:off x="3699185" y="2331939"/>
            <a:ext cx="2492198" cy="1401861"/>
          </a:xfrm>
          <a:prstGeom prst="rect">
            <a:avLst/>
          </a:prstGeom>
        </p:spPr>
      </p:pic>
      <p:sp>
        <p:nvSpPr>
          <p:cNvPr id="8" name="文本框 7">
            <a:extLst>
              <a:ext uri="{FF2B5EF4-FFF2-40B4-BE49-F238E27FC236}">
                <a16:creationId xmlns:a16="http://schemas.microsoft.com/office/drawing/2014/main" id="{EA6BD914-1416-D846-BD93-3A8DD64BEB2E}"/>
              </a:ext>
            </a:extLst>
          </p:cNvPr>
          <p:cNvSpPr txBox="1"/>
          <p:nvPr/>
        </p:nvSpPr>
        <p:spPr>
          <a:xfrm>
            <a:off x="4190920" y="1941316"/>
            <a:ext cx="1291829" cy="369332"/>
          </a:xfrm>
          <a:prstGeom prst="rect">
            <a:avLst/>
          </a:prstGeom>
          <a:noFill/>
        </p:spPr>
        <p:txBody>
          <a:bodyPr wrap="none" rtlCol="0">
            <a:spAutoFit/>
          </a:bodyPr>
          <a:lstStyle/>
          <a:p>
            <a:r>
              <a:rPr kumimoji="1" lang="en-US" altLang="zh-CN" dirty="0">
                <a:solidFill>
                  <a:srgbClr val="FFC000"/>
                </a:solidFill>
              </a:rPr>
              <a:t>background</a:t>
            </a:r>
            <a:endParaRPr kumimoji="1" lang="zh-CN" altLang="en-US" dirty="0">
              <a:solidFill>
                <a:srgbClr val="FFC000"/>
              </a:solidFill>
            </a:endParaRPr>
          </a:p>
        </p:txBody>
      </p:sp>
      <p:sp>
        <p:nvSpPr>
          <p:cNvPr id="9" name="文本框 8">
            <a:extLst>
              <a:ext uri="{FF2B5EF4-FFF2-40B4-BE49-F238E27FC236}">
                <a16:creationId xmlns:a16="http://schemas.microsoft.com/office/drawing/2014/main" id="{E80349D3-B14C-6A46-A8F2-B75E88A47791}"/>
              </a:ext>
            </a:extLst>
          </p:cNvPr>
          <p:cNvSpPr txBox="1"/>
          <p:nvPr/>
        </p:nvSpPr>
        <p:spPr>
          <a:xfrm>
            <a:off x="7035484" y="1987482"/>
            <a:ext cx="1636987" cy="646331"/>
          </a:xfrm>
          <a:prstGeom prst="rect">
            <a:avLst/>
          </a:prstGeom>
          <a:noFill/>
        </p:spPr>
        <p:txBody>
          <a:bodyPr wrap="square" rtlCol="0">
            <a:spAutoFit/>
          </a:bodyPr>
          <a:lstStyle/>
          <a:p>
            <a:r>
              <a:rPr kumimoji="1" lang="en-US" altLang="zh-CN" dirty="0">
                <a:solidFill>
                  <a:srgbClr val="FFC000"/>
                </a:solidFill>
              </a:rPr>
              <a:t>Obstruction</a:t>
            </a:r>
          </a:p>
          <a:p>
            <a:endParaRPr kumimoji="1" lang="zh-CN" altLang="en-US" dirty="0"/>
          </a:p>
        </p:txBody>
      </p:sp>
      <p:pic>
        <p:nvPicPr>
          <p:cNvPr id="10" name="Picture 4">
            <a:extLst>
              <a:ext uri="{FF2B5EF4-FFF2-40B4-BE49-F238E27FC236}">
                <a16:creationId xmlns:a16="http://schemas.microsoft.com/office/drawing/2014/main" id="{84209053-B41E-F34F-8369-C252DAAF2DB0}"/>
              </a:ext>
            </a:extLst>
          </p:cNvPr>
          <p:cNvPicPr>
            <a:picLocks noChangeAspect="1"/>
          </p:cNvPicPr>
          <p:nvPr/>
        </p:nvPicPr>
        <p:blipFill>
          <a:blip r:embed="rId10" r:link="rId11" cstate="print">
            <a:extLst>
              <a:ext uri="{28A0092B-C50C-407E-A947-70E740481C1C}">
                <a14:useLocalDpi xmlns:a14="http://schemas.microsoft.com/office/drawing/2010/main" val="0"/>
              </a:ext>
            </a:extLst>
          </a:blip>
          <a:stretch>
            <a:fillRect/>
          </a:stretch>
        </p:blipFill>
        <p:spPr>
          <a:xfrm>
            <a:off x="3699185" y="4503912"/>
            <a:ext cx="2492198" cy="1389384"/>
          </a:xfrm>
          <a:prstGeom prst="rect">
            <a:avLst/>
          </a:prstGeom>
          <a:ln w="9525">
            <a:solidFill>
              <a:schemeClr val="tx1">
                <a:lumMod val="50000"/>
              </a:schemeClr>
            </a:solidFill>
          </a:ln>
        </p:spPr>
      </p:pic>
      <p:pic>
        <p:nvPicPr>
          <p:cNvPr id="11" name="Picture 10">
            <a:extLst>
              <a:ext uri="{FF2B5EF4-FFF2-40B4-BE49-F238E27FC236}">
                <a16:creationId xmlns:a16="http://schemas.microsoft.com/office/drawing/2014/main" id="{4CCA0C70-C9F6-F848-B4B0-E995EA3ADBD8}"/>
              </a:ext>
            </a:extLst>
          </p:cNvPr>
          <p:cNvPicPr>
            <a:picLocks noChangeAspect="1"/>
          </p:cNvPicPr>
          <p:nvPr/>
        </p:nvPicPr>
        <p:blipFill>
          <a:blip r:embed="rId12" r:link="rId13" cstate="print">
            <a:extLst>
              <a:ext uri="{28A0092B-C50C-407E-A947-70E740481C1C}">
                <a14:useLocalDpi xmlns:a14="http://schemas.microsoft.com/office/drawing/2010/main" val="0"/>
              </a:ext>
            </a:extLst>
          </a:blip>
          <a:stretch>
            <a:fillRect/>
          </a:stretch>
        </p:blipFill>
        <p:spPr>
          <a:xfrm>
            <a:off x="6425205" y="4503912"/>
            <a:ext cx="2492198" cy="1389384"/>
          </a:xfrm>
          <a:prstGeom prst="rect">
            <a:avLst/>
          </a:prstGeom>
          <a:ln w="6350">
            <a:solidFill>
              <a:schemeClr val="tx1">
                <a:lumMod val="50000"/>
              </a:schemeClr>
            </a:solidFill>
          </a:ln>
        </p:spPr>
      </p:pic>
      <p:sp>
        <p:nvSpPr>
          <p:cNvPr id="12" name="文本框 11">
            <a:extLst>
              <a:ext uri="{FF2B5EF4-FFF2-40B4-BE49-F238E27FC236}">
                <a16:creationId xmlns:a16="http://schemas.microsoft.com/office/drawing/2014/main" id="{DCAEE5B4-DA10-E144-B131-76B81B3F3BDF}"/>
              </a:ext>
            </a:extLst>
          </p:cNvPr>
          <p:cNvSpPr txBox="1"/>
          <p:nvPr/>
        </p:nvSpPr>
        <p:spPr>
          <a:xfrm>
            <a:off x="3804042" y="4134580"/>
            <a:ext cx="2282484" cy="369332"/>
          </a:xfrm>
          <a:prstGeom prst="rect">
            <a:avLst/>
          </a:prstGeom>
          <a:noFill/>
        </p:spPr>
        <p:txBody>
          <a:bodyPr wrap="none" rtlCol="0">
            <a:spAutoFit/>
          </a:bodyPr>
          <a:lstStyle/>
          <a:p>
            <a:r>
              <a:rPr kumimoji="1" lang="en-US" altLang="zh-CN" dirty="0">
                <a:solidFill>
                  <a:srgbClr val="00B0F0"/>
                </a:solidFill>
              </a:rPr>
              <a:t>Motion of background</a:t>
            </a:r>
            <a:endParaRPr kumimoji="1" lang="zh-CN" altLang="en-US" dirty="0">
              <a:solidFill>
                <a:srgbClr val="00B0F0"/>
              </a:solidFill>
            </a:endParaRPr>
          </a:p>
        </p:txBody>
      </p:sp>
      <p:sp>
        <p:nvSpPr>
          <p:cNvPr id="13" name="文本框 12">
            <a:extLst>
              <a:ext uri="{FF2B5EF4-FFF2-40B4-BE49-F238E27FC236}">
                <a16:creationId xmlns:a16="http://schemas.microsoft.com/office/drawing/2014/main" id="{7F1DC4EA-7252-2044-95F3-2792A6C6045B}"/>
              </a:ext>
            </a:extLst>
          </p:cNvPr>
          <p:cNvSpPr txBox="1"/>
          <p:nvPr/>
        </p:nvSpPr>
        <p:spPr>
          <a:xfrm>
            <a:off x="6543687" y="4134580"/>
            <a:ext cx="2255233" cy="369332"/>
          </a:xfrm>
          <a:prstGeom prst="rect">
            <a:avLst/>
          </a:prstGeom>
          <a:noFill/>
        </p:spPr>
        <p:txBody>
          <a:bodyPr wrap="none" rtlCol="0">
            <a:spAutoFit/>
          </a:bodyPr>
          <a:lstStyle/>
          <a:p>
            <a:r>
              <a:rPr kumimoji="1" lang="en-US" altLang="zh-CN" dirty="0">
                <a:solidFill>
                  <a:srgbClr val="00B0F0"/>
                </a:solidFill>
              </a:rPr>
              <a:t>Motion of obstruction</a:t>
            </a:r>
            <a:endParaRPr kumimoji="1" lang="zh-CN" altLang="en-US" dirty="0">
              <a:solidFill>
                <a:srgbClr val="00B0F0"/>
              </a:solidFill>
            </a:endParaRPr>
          </a:p>
        </p:txBody>
      </p:sp>
    </p:spTree>
    <p:extLst>
      <p:ext uri="{BB962C8B-B14F-4D97-AF65-F5344CB8AC3E}">
        <p14:creationId xmlns:p14="http://schemas.microsoft.com/office/powerpoint/2010/main" val="158361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270B64-272E-5141-B9F9-3DAB03F23D54}"/>
              </a:ext>
            </a:extLst>
          </p:cNvPr>
          <p:cNvSpPr txBox="1"/>
          <p:nvPr/>
        </p:nvSpPr>
        <p:spPr>
          <a:xfrm>
            <a:off x="375920" y="335280"/>
            <a:ext cx="4339329" cy="769441"/>
          </a:xfrm>
          <a:prstGeom prst="rect">
            <a:avLst/>
          </a:prstGeom>
          <a:noFill/>
        </p:spPr>
        <p:txBody>
          <a:bodyPr wrap="none" rtlCol="0">
            <a:spAutoFit/>
          </a:bodyPr>
          <a:lstStyle/>
          <a:p>
            <a:r>
              <a:rPr kumimoji="1" lang="en-US" altLang="zh-CN" sz="4400" dirty="0"/>
              <a:t>Main</a:t>
            </a:r>
            <a:r>
              <a:rPr kumimoji="1" lang="zh-CN" altLang="en-US" sz="4400" dirty="0"/>
              <a:t> </a:t>
            </a:r>
            <a:r>
              <a:rPr kumimoji="1" lang="en-US" altLang="zh-CN" sz="4400" dirty="0"/>
              <a:t>contribution</a:t>
            </a:r>
            <a:endParaRPr kumimoji="1" lang="zh-CN" altLang="en-US" sz="4400" dirty="0"/>
          </a:p>
        </p:txBody>
      </p:sp>
      <p:sp>
        <p:nvSpPr>
          <p:cNvPr id="3" name="文本框 2">
            <a:extLst>
              <a:ext uri="{FF2B5EF4-FFF2-40B4-BE49-F238E27FC236}">
                <a16:creationId xmlns:a16="http://schemas.microsoft.com/office/drawing/2014/main" id="{A326E621-563F-2548-A856-8AE8E456638F}"/>
              </a:ext>
            </a:extLst>
          </p:cNvPr>
          <p:cNvSpPr txBox="1"/>
          <p:nvPr/>
        </p:nvSpPr>
        <p:spPr>
          <a:xfrm>
            <a:off x="487007" y="1178560"/>
            <a:ext cx="2058577" cy="369332"/>
          </a:xfrm>
          <a:prstGeom prst="rect">
            <a:avLst/>
          </a:prstGeom>
          <a:noFill/>
        </p:spPr>
        <p:txBody>
          <a:bodyPr wrap="none" rtlCol="0">
            <a:spAutoFit/>
          </a:bodyPr>
          <a:lstStyle/>
          <a:p>
            <a:r>
              <a:rPr kumimoji="1" lang="en-US" altLang="zh-CN" dirty="0"/>
              <a:t>Dense</a:t>
            </a:r>
            <a:r>
              <a:rPr kumimoji="1" lang="zh-CN" altLang="en-US" dirty="0"/>
              <a:t> </a:t>
            </a:r>
            <a:r>
              <a:rPr kumimoji="1" lang="en-US" altLang="zh-CN" dirty="0"/>
              <a:t>motion</a:t>
            </a:r>
            <a:r>
              <a:rPr kumimoji="1" lang="zh-CN" altLang="en-US" dirty="0"/>
              <a:t> </a:t>
            </a:r>
            <a:r>
              <a:rPr kumimoji="1" lang="en-US" altLang="zh-CN" dirty="0"/>
              <a:t>fields</a:t>
            </a:r>
            <a:endParaRPr kumimoji="1" lang="zh-CN" altLang="en-US" dirty="0"/>
          </a:p>
        </p:txBody>
      </p:sp>
      <p:pic>
        <p:nvPicPr>
          <p:cNvPr id="4" name="Picture 14">
            <a:extLst>
              <a:ext uri="{FF2B5EF4-FFF2-40B4-BE49-F238E27FC236}">
                <a16:creationId xmlns:a16="http://schemas.microsoft.com/office/drawing/2014/main" id="{A7DD8D7F-3E9E-454C-8EB2-69CEC3FC55CF}"/>
              </a:ext>
            </a:extLst>
          </p:cNvPr>
          <p:cNvPicPr>
            <a:picLocks noChangeAspect="1"/>
          </p:cNvPicPr>
          <p:nvPr/>
        </p:nvPicPr>
        <p:blipFill>
          <a:blip r:embed="rId7" r:link="rId8" cstate="print">
            <a:extLst>
              <a:ext uri="{28A0092B-C50C-407E-A947-70E740481C1C}">
                <a14:useLocalDpi xmlns:a14="http://schemas.microsoft.com/office/drawing/2010/main" val="0"/>
              </a:ext>
            </a:extLst>
          </a:blip>
          <a:stretch>
            <a:fillRect/>
          </a:stretch>
        </p:blipFill>
        <p:spPr>
          <a:xfrm>
            <a:off x="664870" y="1749140"/>
            <a:ext cx="2729208" cy="1535527"/>
          </a:xfrm>
          <a:prstGeom prst="rect">
            <a:avLst/>
          </a:prstGeom>
          <a:ln>
            <a:solidFill>
              <a:schemeClr val="tx1">
                <a:lumMod val="50000"/>
              </a:schemeClr>
            </a:solidFill>
          </a:ln>
        </p:spPr>
      </p:pic>
      <p:sp>
        <p:nvSpPr>
          <p:cNvPr id="5" name="文本框 4">
            <a:extLst>
              <a:ext uri="{FF2B5EF4-FFF2-40B4-BE49-F238E27FC236}">
                <a16:creationId xmlns:a16="http://schemas.microsoft.com/office/drawing/2014/main" id="{61DE3BFD-806C-8B4F-B146-E2338D580C92}"/>
              </a:ext>
            </a:extLst>
          </p:cNvPr>
          <p:cNvSpPr txBox="1"/>
          <p:nvPr/>
        </p:nvSpPr>
        <p:spPr>
          <a:xfrm>
            <a:off x="3850640" y="2332237"/>
            <a:ext cx="377604" cy="369332"/>
          </a:xfrm>
          <a:prstGeom prst="rect">
            <a:avLst/>
          </a:prstGeom>
          <a:noFill/>
        </p:spPr>
        <p:txBody>
          <a:bodyPr wrap="none" rtlCol="0">
            <a:spAutoFit/>
          </a:bodyPr>
          <a:lstStyle/>
          <a:p>
            <a:r>
              <a:rPr kumimoji="1" lang="en-US" altLang="zh-CN" dirty="0"/>
              <a:t>vs</a:t>
            </a:r>
            <a:endParaRPr kumimoji="1"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913499-D7BF-C64C-B305-22E4E86834EC}"/>
                  </a:ext>
                </a:extLst>
              </p:cNvPr>
              <p:cNvSpPr txBox="1"/>
              <p:nvPr/>
            </p:nvSpPr>
            <p:spPr>
              <a:xfrm>
                <a:off x="4580562" y="2104450"/>
                <a:ext cx="3898568" cy="824906"/>
              </a:xfrm>
              <a:prstGeom prst="rect">
                <a:avLst/>
              </a:prstGeom>
              <a:noFill/>
            </p:spPr>
            <p:txBody>
              <a:bodyPr wrap="none" rtlCol="0">
                <a:spAutoFit/>
              </a:bodyPr>
              <a:lstStyle/>
              <a:p>
                <a:r>
                  <a:rPr lang="en-US" altLang="zh-CN" dirty="0"/>
                  <a:t>Projective matrix = </a:t>
                </a:r>
                <a14:m>
                  <m:oMath xmlns:m="http://schemas.openxmlformats.org/officeDocument/2006/math">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0.1</m:t>
                              </m:r>
                            </m:e>
                            <m:e>
                              <m:r>
                                <a:rPr lang="en-US" altLang="zh-CN" i="1">
                                  <a:latin typeface="Cambria Math" panose="02040503050406030204" pitchFamily="18" charset="0"/>
                                </a:rPr>
                                <m:t>0.2</m:t>
                              </m:r>
                            </m:e>
                          </m:mr>
                          <m:mr>
                            <m:e>
                              <m:r>
                                <a:rPr lang="en-US" altLang="zh-CN" i="1">
                                  <a:latin typeface="Cambria Math" panose="02040503050406030204" pitchFamily="18" charset="0"/>
                                </a:rPr>
                                <m:t>0.1</m:t>
                              </m:r>
                            </m:e>
                            <m:e>
                              <m:r>
                                <a:rPr lang="en-US" altLang="zh-CN" i="1">
                                  <a:latin typeface="Cambria Math" panose="02040503050406030204" pitchFamily="18" charset="0"/>
                                </a:rPr>
                                <m:t>1</m:t>
                              </m:r>
                            </m:e>
                            <m:e>
                              <m:r>
                                <a:rPr lang="en-US" altLang="zh-CN" i="1">
                                  <a:latin typeface="Cambria Math" panose="02040503050406030204" pitchFamily="18" charset="0"/>
                                </a:rPr>
                                <m:t>−0.1</m:t>
                              </m:r>
                            </m:e>
                          </m:mr>
                          <m:mr>
                            <m:e>
                              <m:r>
                                <a:rPr lang="en-US" altLang="zh-CN" i="1">
                                  <a:latin typeface="Cambria Math" panose="02040503050406030204" pitchFamily="18" charset="0"/>
                                </a:rPr>
                                <m:t>0.2</m:t>
                              </m:r>
                            </m:e>
                            <m:e>
                              <m:r>
                                <a:rPr lang="en-US" altLang="zh-CN" i="1">
                                  <a:latin typeface="Cambria Math" panose="02040503050406030204" pitchFamily="18" charset="0"/>
                                </a:rPr>
                                <m:t>−0.2</m:t>
                              </m:r>
                            </m:e>
                            <m:e>
                              <m:r>
                                <a:rPr lang="en-US" altLang="zh-CN" i="1">
                                  <a:latin typeface="Cambria Math" panose="02040503050406030204" pitchFamily="18" charset="0"/>
                                </a:rPr>
                                <m:t>1</m:t>
                              </m:r>
                            </m:e>
                          </m:mr>
                        </m:m>
                      </m:e>
                    </m:d>
                  </m:oMath>
                </a14:m>
                <a:endParaRPr kumimoji="1" lang="zh-CN" altLang="en-US" dirty="0"/>
              </a:p>
            </p:txBody>
          </p:sp>
        </mc:Choice>
        <mc:Fallback xmlns="">
          <p:sp>
            <p:nvSpPr>
              <p:cNvPr id="6" name="文本框 5">
                <a:extLst>
                  <a:ext uri="{FF2B5EF4-FFF2-40B4-BE49-F238E27FC236}">
                    <a16:creationId xmlns:a16="http://schemas.microsoft.com/office/drawing/2014/main" id="{79913499-D7BF-C64C-B305-22E4E86834EC}"/>
                  </a:ext>
                </a:extLst>
              </p:cNvPr>
              <p:cNvSpPr txBox="1">
                <a:spLocks noRot="1" noChangeAspect="1" noMove="1" noResize="1" noEditPoints="1" noAdjustHandles="1" noChangeArrowheads="1" noChangeShapeType="1" noTextEdit="1"/>
              </p:cNvSpPr>
              <p:nvPr/>
            </p:nvSpPr>
            <p:spPr>
              <a:xfrm>
                <a:off x="4580562" y="2104450"/>
                <a:ext cx="3898568" cy="824906"/>
              </a:xfrm>
              <a:prstGeom prst="rect">
                <a:avLst/>
              </a:prstGeom>
              <a:blipFill>
                <a:blip r:embed="rId9"/>
                <a:stretch>
                  <a:fillRect l="-1299" b="-1515"/>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386DFE8-28BC-B44F-AF25-A6F7B456B7DB}"/>
              </a:ext>
            </a:extLst>
          </p:cNvPr>
          <p:cNvSpPr txBox="1"/>
          <p:nvPr/>
        </p:nvSpPr>
        <p:spPr>
          <a:xfrm>
            <a:off x="487007" y="3929086"/>
            <a:ext cx="2585644" cy="369332"/>
          </a:xfrm>
          <a:prstGeom prst="rect">
            <a:avLst/>
          </a:prstGeom>
          <a:noFill/>
        </p:spPr>
        <p:txBody>
          <a:bodyPr wrap="none" rtlCol="0">
            <a:spAutoFit/>
          </a:bodyPr>
          <a:lstStyle/>
          <a:p>
            <a:r>
              <a:rPr kumimoji="1" lang="en-US" altLang="zh-CN" dirty="0"/>
              <a:t>Initialization</a:t>
            </a:r>
            <a:r>
              <a:rPr kumimoji="1" lang="zh-CN" altLang="en-US" dirty="0"/>
              <a:t> </a:t>
            </a:r>
            <a:r>
              <a:rPr kumimoji="1" lang="en-US" altLang="zh-CN" dirty="0"/>
              <a:t>by</a:t>
            </a:r>
            <a:r>
              <a:rPr kumimoji="1" lang="zh-CN" altLang="en-US" dirty="0"/>
              <a:t> </a:t>
            </a:r>
            <a:r>
              <a:rPr kumimoji="1" lang="en-US" altLang="zh-CN" dirty="0"/>
              <a:t>edge</a:t>
            </a:r>
            <a:r>
              <a:rPr kumimoji="1" lang="zh-CN" altLang="en-US" dirty="0"/>
              <a:t> </a:t>
            </a:r>
            <a:r>
              <a:rPr kumimoji="1" lang="en-US" altLang="zh-CN" dirty="0"/>
              <a:t>flow</a:t>
            </a:r>
            <a:endParaRPr kumimoji="1" lang="zh-CN" altLang="en-US" dirty="0"/>
          </a:p>
        </p:txBody>
      </p:sp>
      <p:pic>
        <p:nvPicPr>
          <p:cNvPr id="8" name="dorm_edgemask">
            <a:hlinkClick r:id="" action="ppaction://media"/>
            <a:extLst>
              <a:ext uri="{FF2B5EF4-FFF2-40B4-BE49-F238E27FC236}">
                <a16:creationId xmlns:a16="http://schemas.microsoft.com/office/drawing/2014/main" id="{C30C4905-9685-4147-9779-6F124A9BC038}"/>
              </a:ext>
            </a:extLst>
          </p:cNvPr>
          <p:cNvPicPr>
            <a:picLocks noChangeAspect="1"/>
          </p:cNvPicPr>
          <p:nvPr>
            <a:videoFile r:link="rId2"/>
            <p:extLst>
              <p:ext uri="{DAA4B4D4-6D71-4841-9C94-3DE7FCFB9230}">
                <p14:media xmlns:p14="http://schemas.microsoft.com/office/powerpoint/2010/main" r:link="rId1"/>
              </p:ext>
            </p:extLst>
          </p:nvPr>
        </p:nvPicPr>
        <p:blipFill>
          <a:blip r:embed="rId10"/>
          <a:stretch>
            <a:fillRect/>
          </a:stretch>
        </p:blipFill>
        <p:spPr>
          <a:xfrm>
            <a:off x="349771" y="4432754"/>
            <a:ext cx="3426498" cy="1927406"/>
          </a:xfrm>
          <a:prstGeom prst="rect">
            <a:avLst/>
          </a:prstGeom>
          <a:ln>
            <a:solidFill>
              <a:schemeClr val="tx1">
                <a:lumMod val="50000"/>
              </a:schemeClr>
            </a:solidFill>
          </a:ln>
        </p:spPr>
      </p:pic>
      <p:sp>
        <p:nvSpPr>
          <p:cNvPr id="9" name="文本框 8">
            <a:extLst>
              <a:ext uri="{FF2B5EF4-FFF2-40B4-BE49-F238E27FC236}">
                <a16:creationId xmlns:a16="http://schemas.microsoft.com/office/drawing/2014/main" id="{9252D918-7756-674D-80AE-AB226F65FAC8}"/>
              </a:ext>
            </a:extLst>
          </p:cNvPr>
          <p:cNvSpPr txBox="1"/>
          <p:nvPr/>
        </p:nvSpPr>
        <p:spPr>
          <a:xfrm>
            <a:off x="4189810" y="5211789"/>
            <a:ext cx="377604" cy="369332"/>
          </a:xfrm>
          <a:prstGeom prst="rect">
            <a:avLst/>
          </a:prstGeom>
          <a:noFill/>
        </p:spPr>
        <p:txBody>
          <a:bodyPr wrap="none" rtlCol="0">
            <a:spAutoFit/>
          </a:bodyPr>
          <a:lstStyle/>
          <a:p>
            <a:r>
              <a:rPr kumimoji="1" lang="en-US" altLang="zh-CN" dirty="0"/>
              <a:t>vs</a:t>
            </a:r>
            <a:endParaRPr kumimoji="1" lang="zh-CN" altLang="en-US" dirty="0"/>
          </a:p>
        </p:txBody>
      </p:sp>
      <p:pic>
        <p:nvPicPr>
          <p:cNvPr id="10" name="dorm_im_uRKwxP.mp4">
            <a:hlinkClick r:id="" action="ppaction://media"/>
            <a:extLst>
              <a:ext uri="{FF2B5EF4-FFF2-40B4-BE49-F238E27FC236}">
                <a16:creationId xmlns:a16="http://schemas.microsoft.com/office/drawing/2014/main" id="{D11D898D-259F-B646-AFB4-0141272215EB}"/>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980956" y="4432753"/>
            <a:ext cx="3426498" cy="1927405"/>
          </a:xfrm>
          <a:prstGeom prst="rect">
            <a:avLst/>
          </a:prstGeom>
        </p:spPr>
      </p:pic>
    </p:spTree>
    <p:extLst>
      <p:ext uri="{BB962C8B-B14F-4D97-AF65-F5344CB8AC3E}">
        <p14:creationId xmlns:p14="http://schemas.microsoft.com/office/powerpoint/2010/main" val="310437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5100" fill="hold"/>
                                        <p:tgtEl>
                                          <p:spTgt spid="8"/>
                                        </p:tgtEl>
                                      </p:cBhvr>
                                    </p:cmd>
                                  </p:childTnLst>
                                </p:cTn>
                              </p:par>
                              <p:par>
                                <p:cTn id="11" presetID="1" presetClass="mediacall" presetSubtype="0" fill="hold" nodeType="withEffect">
                                  <p:stCondLst>
                                    <p:cond delay="0"/>
                                  </p:stCondLst>
                                  <p:childTnLst>
                                    <p:cmd type="call" cmd="playFrom(0.0)">
                                      <p:cBhvr>
                                        <p:cTn id="12"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8"/>
                </p:tgtEl>
              </p:cMediaNode>
            </p:video>
            <p:video>
              <p:cMediaNode vol="80000">
                <p:cTn id="14" repeatCount="indefinite" fill="hold" display="0">
                  <p:stCondLst>
                    <p:cond delay="indefinite"/>
                  </p:stCondLst>
                </p:cTn>
                <p:tgtEl>
                  <p:spTgt spid="10"/>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193DCB-DCF1-6643-B67B-DFB56A3A52F1}"/>
              </a:ext>
            </a:extLst>
          </p:cNvPr>
          <p:cNvSpPr txBox="1"/>
          <p:nvPr/>
        </p:nvSpPr>
        <p:spPr>
          <a:xfrm>
            <a:off x="386081" y="548640"/>
            <a:ext cx="5813451" cy="461665"/>
          </a:xfrm>
          <a:prstGeom prst="rect">
            <a:avLst/>
          </a:prstGeom>
          <a:noFill/>
        </p:spPr>
        <p:txBody>
          <a:bodyPr wrap="none" rtlCol="0">
            <a:spAutoFit/>
          </a:bodyPr>
          <a:lstStyle/>
          <a:p>
            <a:r>
              <a:rPr kumimoji="1" lang="en-US" altLang="zh-CN" sz="2400" dirty="0"/>
              <a:t>Perspective</a:t>
            </a:r>
            <a:r>
              <a:rPr kumimoji="1" lang="zh-CN" altLang="en-US" sz="2400" dirty="0"/>
              <a:t> </a:t>
            </a:r>
            <a:r>
              <a:rPr kumimoji="1" lang="en-US" altLang="zh-CN" sz="2400" dirty="0"/>
              <a:t>transform</a:t>
            </a:r>
            <a:r>
              <a:rPr kumimoji="1" lang="zh-CN" altLang="en-US" sz="2400" dirty="0"/>
              <a:t> </a:t>
            </a:r>
            <a:r>
              <a:rPr kumimoji="1" lang="en-US" altLang="zh-CN" sz="2400" dirty="0"/>
              <a:t>vs</a:t>
            </a:r>
            <a:r>
              <a:rPr kumimoji="1" lang="zh-CN" altLang="en-US" sz="2400" dirty="0"/>
              <a:t> </a:t>
            </a:r>
            <a:r>
              <a:rPr kumimoji="1" lang="en-US" altLang="zh-CN" sz="2400" dirty="0"/>
              <a:t>Dense</a:t>
            </a:r>
            <a:r>
              <a:rPr kumimoji="1" lang="zh-CN" altLang="en-US" sz="2400" dirty="0"/>
              <a:t> </a:t>
            </a:r>
            <a:r>
              <a:rPr kumimoji="1" lang="en-US" altLang="zh-CN" sz="2400" dirty="0"/>
              <a:t>motion</a:t>
            </a:r>
            <a:r>
              <a:rPr kumimoji="1" lang="zh-CN" altLang="en-US" sz="2400" dirty="0"/>
              <a:t> </a:t>
            </a:r>
            <a:r>
              <a:rPr kumimoji="1" lang="en-US" altLang="zh-CN" sz="2400" dirty="0"/>
              <a:t>fields</a:t>
            </a:r>
            <a:endParaRPr kumimoji="1" lang="zh-CN" altLang="en-US" sz="2400" dirty="0"/>
          </a:p>
        </p:txBody>
      </p:sp>
      <p:sp>
        <p:nvSpPr>
          <p:cNvPr id="3" name="文本框 2">
            <a:extLst>
              <a:ext uri="{FF2B5EF4-FFF2-40B4-BE49-F238E27FC236}">
                <a16:creationId xmlns:a16="http://schemas.microsoft.com/office/drawing/2014/main" id="{3124B91E-B8EF-5747-B2D8-F10C39532D7D}"/>
              </a:ext>
            </a:extLst>
          </p:cNvPr>
          <p:cNvSpPr txBox="1"/>
          <p:nvPr/>
        </p:nvSpPr>
        <p:spPr>
          <a:xfrm>
            <a:off x="386081" y="1188720"/>
            <a:ext cx="3129280" cy="1200329"/>
          </a:xfrm>
          <a:prstGeom prst="rect">
            <a:avLst/>
          </a:prstGeom>
          <a:noFill/>
        </p:spPr>
        <p:txBody>
          <a:bodyPr wrap="square" rtlCol="0">
            <a:spAutoFit/>
          </a:bodyPr>
          <a:lstStyle/>
          <a:p>
            <a:r>
              <a:rPr kumimoji="1" lang="en-US" altLang="zh-CN" dirty="0"/>
              <a:t>Perspective</a:t>
            </a:r>
            <a:r>
              <a:rPr kumimoji="1" lang="zh-CN" altLang="en-US" dirty="0"/>
              <a:t> </a:t>
            </a:r>
            <a:r>
              <a:rPr kumimoji="1" lang="en-US" altLang="zh-CN" dirty="0"/>
              <a:t>transform</a:t>
            </a:r>
          </a:p>
          <a:p>
            <a:endParaRPr kumimoji="1" lang="en-US" altLang="zh-CN" dirty="0"/>
          </a:p>
          <a:p>
            <a:r>
              <a:rPr kumimoji="1" lang="en-US" altLang="zh-CN" dirty="0"/>
              <a:t>can only model motion of planar objects</a:t>
            </a:r>
          </a:p>
        </p:txBody>
      </p:sp>
      <p:sp>
        <p:nvSpPr>
          <p:cNvPr id="4" name="文本框 3">
            <a:extLst>
              <a:ext uri="{FF2B5EF4-FFF2-40B4-BE49-F238E27FC236}">
                <a16:creationId xmlns:a16="http://schemas.microsoft.com/office/drawing/2014/main" id="{2F4165E4-FE98-9E49-88C0-ADE2D070AF51}"/>
              </a:ext>
            </a:extLst>
          </p:cNvPr>
          <p:cNvSpPr txBox="1"/>
          <p:nvPr/>
        </p:nvSpPr>
        <p:spPr>
          <a:xfrm>
            <a:off x="4643120" y="1188720"/>
            <a:ext cx="3714030" cy="923330"/>
          </a:xfrm>
          <a:prstGeom prst="rect">
            <a:avLst/>
          </a:prstGeom>
          <a:noFill/>
        </p:spPr>
        <p:txBody>
          <a:bodyPr wrap="none" rtlCol="0">
            <a:spAutoFit/>
          </a:bodyPr>
          <a:lstStyle/>
          <a:p>
            <a:r>
              <a:rPr kumimoji="1" lang="en-US" altLang="zh-CN" dirty="0"/>
              <a:t>Dense motion fields</a:t>
            </a:r>
          </a:p>
          <a:p>
            <a:endParaRPr kumimoji="1" lang="en-US" altLang="zh-CN" dirty="0"/>
          </a:p>
          <a:p>
            <a:r>
              <a:rPr kumimoji="1" lang="en-US" altLang="zh-CN" dirty="0"/>
              <a:t>can model scene with depth variation</a:t>
            </a:r>
          </a:p>
        </p:txBody>
      </p:sp>
      <p:pic>
        <p:nvPicPr>
          <p:cNvPr id="5" name="gallery_input.mp4">
            <a:hlinkClick r:id="" action="ppaction://media"/>
            <a:extLst>
              <a:ext uri="{FF2B5EF4-FFF2-40B4-BE49-F238E27FC236}">
                <a16:creationId xmlns:a16="http://schemas.microsoft.com/office/drawing/2014/main" id="{6D19DAD4-CCD4-294B-A45C-BDE9B0FB57D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6081" y="2956560"/>
            <a:ext cx="3467947" cy="2600960"/>
          </a:xfrm>
          <a:prstGeom prst="rect">
            <a:avLst/>
          </a:prstGeom>
        </p:spPr>
      </p:pic>
      <p:pic>
        <p:nvPicPr>
          <p:cNvPr id="6" name="lab3_bg_full.mp4">
            <a:hlinkClick r:id="" action="ppaction://media"/>
            <a:extLst>
              <a:ext uri="{FF2B5EF4-FFF2-40B4-BE49-F238E27FC236}">
                <a16:creationId xmlns:a16="http://schemas.microsoft.com/office/drawing/2014/main" id="{6F214080-2F01-8D4F-A2B1-A42D366A754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72000" y="2956560"/>
            <a:ext cx="3911600" cy="2607733"/>
          </a:xfrm>
          <a:prstGeom prst="rect">
            <a:avLst/>
          </a:prstGeom>
        </p:spPr>
      </p:pic>
    </p:spTree>
    <p:extLst>
      <p:ext uri="{BB962C8B-B14F-4D97-AF65-F5344CB8AC3E}">
        <p14:creationId xmlns:p14="http://schemas.microsoft.com/office/powerpoint/2010/main" val="203352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1" presetClass="mediacall" presetSubtype="0" fill="hold" nodeType="withEffect">
                                  <p:stCondLst>
                                    <p:cond delay="0"/>
                                  </p:stCondLst>
                                  <p:childTnLst>
                                    <p:cmd type="call" cmd="playFrom(0.0)">
                                      <p:cBhvr>
                                        <p:cTn id="8"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5"/>
                </p:tgtEl>
              </p:cMediaNode>
            </p:video>
            <p:video>
              <p:cMediaNode vol="80000">
                <p:cTn id="10" repeatCount="indefinite"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4016ABCA-BD65-B547-8973-810D5FEC4629}"/>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275732" y="2782042"/>
            <a:ext cx="4089364" cy="2704358"/>
          </a:xfrm>
          <a:prstGeom prst="rect">
            <a:avLst/>
          </a:prstGeom>
        </p:spPr>
      </p:pic>
      <p:sp>
        <p:nvSpPr>
          <p:cNvPr id="3" name="文本框 2">
            <a:extLst>
              <a:ext uri="{FF2B5EF4-FFF2-40B4-BE49-F238E27FC236}">
                <a16:creationId xmlns:a16="http://schemas.microsoft.com/office/drawing/2014/main" id="{F20B4FCC-CBC0-4045-B1EA-E2BC4752926C}"/>
              </a:ext>
            </a:extLst>
          </p:cNvPr>
          <p:cNvSpPr txBox="1"/>
          <p:nvPr/>
        </p:nvSpPr>
        <p:spPr>
          <a:xfrm>
            <a:off x="6085840" y="2854960"/>
            <a:ext cx="184731" cy="369332"/>
          </a:xfrm>
          <a:prstGeom prst="rect">
            <a:avLst/>
          </a:prstGeom>
          <a:noFill/>
        </p:spPr>
        <p:txBody>
          <a:bodyPr wrap="none" rtlCol="0">
            <a:spAutoFit/>
          </a:bodyPr>
          <a:lstStyle/>
          <a:p>
            <a:endParaRPr kumimoji="1" lang="zh-CN" altLang="en-US" dirty="0"/>
          </a:p>
        </p:txBody>
      </p:sp>
      <p:pic>
        <p:nvPicPr>
          <p:cNvPr id="4" name="Picture 4">
            <a:extLst>
              <a:ext uri="{FF2B5EF4-FFF2-40B4-BE49-F238E27FC236}">
                <a16:creationId xmlns:a16="http://schemas.microsoft.com/office/drawing/2014/main" id="{A8036B1A-04EE-5440-A357-6743F94D4A05}"/>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4572000" y="2782042"/>
            <a:ext cx="4089364" cy="2704358"/>
          </a:xfrm>
          <a:prstGeom prst="rect">
            <a:avLst/>
          </a:prstGeom>
        </p:spPr>
      </p:pic>
      <p:sp>
        <p:nvSpPr>
          <p:cNvPr id="5" name="文本框 4">
            <a:extLst>
              <a:ext uri="{FF2B5EF4-FFF2-40B4-BE49-F238E27FC236}">
                <a16:creationId xmlns:a16="http://schemas.microsoft.com/office/drawing/2014/main" id="{3BA157DA-81F7-1749-8465-7A23D257DA1C}"/>
              </a:ext>
            </a:extLst>
          </p:cNvPr>
          <p:cNvSpPr txBox="1"/>
          <p:nvPr/>
        </p:nvSpPr>
        <p:spPr>
          <a:xfrm>
            <a:off x="275732" y="2135711"/>
            <a:ext cx="3968394" cy="646331"/>
          </a:xfrm>
          <a:prstGeom prst="rect">
            <a:avLst/>
          </a:prstGeom>
          <a:noFill/>
        </p:spPr>
        <p:txBody>
          <a:bodyPr wrap="none" rtlCol="0">
            <a:spAutoFit/>
          </a:bodyPr>
          <a:lstStyle/>
          <a:p>
            <a:r>
              <a:rPr lang="en-US" altLang="zh-CN" dirty="0"/>
              <a:t>Registration using </a:t>
            </a:r>
            <a:r>
              <a:rPr lang="en-US" altLang="zh-CN" dirty="0">
                <a:solidFill>
                  <a:srgbClr val="FFC000"/>
                </a:solidFill>
              </a:rPr>
              <a:t>perspective</a:t>
            </a:r>
            <a:r>
              <a:rPr lang="en-US" altLang="zh-CN" dirty="0"/>
              <a:t> transform</a:t>
            </a:r>
          </a:p>
          <a:p>
            <a:endParaRPr kumimoji="1" lang="zh-CN" altLang="en-US" dirty="0"/>
          </a:p>
        </p:txBody>
      </p:sp>
      <p:sp>
        <p:nvSpPr>
          <p:cNvPr id="6" name="矩形 5">
            <a:extLst>
              <a:ext uri="{FF2B5EF4-FFF2-40B4-BE49-F238E27FC236}">
                <a16:creationId xmlns:a16="http://schemas.microsoft.com/office/drawing/2014/main" id="{99FF90C7-213E-F442-ABFF-D9F688899EF0}"/>
              </a:ext>
            </a:extLst>
          </p:cNvPr>
          <p:cNvSpPr/>
          <p:nvPr/>
        </p:nvSpPr>
        <p:spPr>
          <a:xfrm>
            <a:off x="4758920" y="2135711"/>
            <a:ext cx="3202479" cy="369332"/>
          </a:xfrm>
          <a:prstGeom prst="rect">
            <a:avLst/>
          </a:prstGeom>
        </p:spPr>
        <p:txBody>
          <a:bodyPr wrap="none">
            <a:spAutoFit/>
          </a:bodyPr>
          <a:lstStyle/>
          <a:p>
            <a:pPr algn="ctr"/>
            <a:r>
              <a:rPr lang="en-US" altLang="zh-CN" dirty="0"/>
              <a:t>Registration using </a:t>
            </a:r>
            <a:r>
              <a:rPr lang="en-US" altLang="zh-CN" dirty="0">
                <a:solidFill>
                  <a:srgbClr val="FFC000"/>
                </a:solidFill>
              </a:rPr>
              <a:t>dense</a:t>
            </a:r>
            <a:r>
              <a:rPr lang="en-US" altLang="zh-CN" dirty="0"/>
              <a:t> </a:t>
            </a:r>
            <a:r>
              <a:rPr lang="en-US" altLang="zh-CN" dirty="0">
                <a:solidFill>
                  <a:srgbClr val="FFC000"/>
                </a:solidFill>
              </a:rPr>
              <a:t>motion</a:t>
            </a:r>
          </a:p>
        </p:txBody>
      </p:sp>
      <p:sp>
        <p:nvSpPr>
          <p:cNvPr id="7" name="矩形 6">
            <a:extLst>
              <a:ext uri="{FF2B5EF4-FFF2-40B4-BE49-F238E27FC236}">
                <a16:creationId xmlns:a16="http://schemas.microsoft.com/office/drawing/2014/main" id="{AFFEA373-E9A1-5049-A7CC-C5EAECDF06B3}"/>
              </a:ext>
            </a:extLst>
          </p:cNvPr>
          <p:cNvSpPr/>
          <p:nvPr/>
        </p:nvSpPr>
        <p:spPr>
          <a:xfrm>
            <a:off x="963183" y="5652254"/>
            <a:ext cx="2714461" cy="369332"/>
          </a:xfrm>
          <a:prstGeom prst="rect">
            <a:avLst/>
          </a:prstGeom>
        </p:spPr>
        <p:txBody>
          <a:bodyPr wrap="none">
            <a:spAutoFit/>
          </a:bodyPr>
          <a:lstStyle/>
          <a:p>
            <a:pPr algn="ctr"/>
            <a:r>
              <a:rPr lang="en-US" altLang="zh-CN" dirty="0"/>
              <a:t>Not static after registration</a:t>
            </a:r>
          </a:p>
        </p:txBody>
      </p:sp>
      <p:sp>
        <p:nvSpPr>
          <p:cNvPr id="8" name="矩形 7">
            <a:extLst>
              <a:ext uri="{FF2B5EF4-FFF2-40B4-BE49-F238E27FC236}">
                <a16:creationId xmlns:a16="http://schemas.microsoft.com/office/drawing/2014/main" id="{CE9B5840-B452-9B4F-8E11-563062BCD8E3}"/>
              </a:ext>
            </a:extLst>
          </p:cNvPr>
          <p:cNvSpPr/>
          <p:nvPr/>
        </p:nvSpPr>
        <p:spPr>
          <a:xfrm>
            <a:off x="5113257" y="5652254"/>
            <a:ext cx="3006849" cy="369332"/>
          </a:xfrm>
          <a:prstGeom prst="rect">
            <a:avLst/>
          </a:prstGeom>
        </p:spPr>
        <p:txBody>
          <a:bodyPr wrap="none">
            <a:spAutoFit/>
          </a:bodyPr>
          <a:lstStyle/>
          <a:p>
            <a:pPr algn="ctr"/>
            <a:r>
              <a:rPr lang="en-US" altLang="zh-CN" dirty="0"/>
              <a:t>Mostly static after registration</a:t>
            </a:r>
          </a:p>
        </p:txBody>
      </p:sp>
    </p:spTree>
    <p:extLst>
      <p:ext uri="{BB962C8B-B14F-4D97-AF65-F5344CB8AC3E}">
        <p14:creationId xmlns:p14="http://schemas.microsoft.com/office/powerpoint/2010/main" val="2937867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06767E9-408E-8548-A0C5-9BD00B98889D}"/>
              </a:ext>
            </a:extLst>
          </p:cNvPr>
          <p:cNvPicPr>
            <a:picLocks noChangeAspect="1"/>
          </p:cNvPicPr>
          <p:nvPr/>
        </p:nvPicPr>
        <p:blipFill>
          <a:blip r:embed="rId3"/>
          <a:stretch>
            <a:fillRect/>
          </a:stretch>
        </p:blipFill>
        <p:spPr>
          <a:xfrm>
            <a:off x="416516" y="1404258"/>
            <a:ext cx="8310967" cy="4669972"/>
          </a:xfrm>
          <a:prstGeom prst="rect">
            <a:avLst/>
          </a:prstGeom>
        </p:spPr>
      </p:pic>
    </p:spTree>
    <p:extLst>
      <p:ext uri="{BB962C8B-B14F-4D97-AF65-F5344CB8AC3E}">
        <p14:creationId xmlns:p14="http://schemas.microsoft.com/office/powerpoint/2010/main" val="167928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A4E47446-103C-D54E-AD63-1C7FDAA686E6}"/>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2592770" y="1646172"/>
            <a:ext cx="5098101" cy="3398734"/>
          </a:xfrm>
          <a:prstGeom prst="rect">
            <a:avLst/>
          </a:prstGeom>
        </p:spPr>
      </p:pic>
      <p:pic>
        <p:nvPicPr>
          <p:cNvPr id="3" name="Picture 8">
            <a:extLst>
              <a:ext uri="{FF2B5EF4-FFF2-40B4-BE49-F238E27FC236}">
                <a16:creationId xmlns:a16="http://schemas.microsoft.com/office/drawing/2014/main" id="{7EC3F3AE-146A-EB43-8440-2EAA5844FCAD}"/>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2577564" y="1646172"/>
            <a:ext cx="5098101" cy="3398734"/>
          </a:xfrm>
          <a:prstGeom prst="rect">
            <a:avLst/>
          </a:prstGeom>
        </p:spPr>
      </p:pic>
      <p:sp>
        <p:nvSpPr>
          <p:cNvPr id="4" name="Rectangle 11">
            <a:extLst>
              <a:ext uri="{FF2B5EF4-FFF2-40B4-BE49-F238E27FC236}">
                <a16:creationId xmlns:a16="http://schemas.microsoft.com/office/drawing/2014/main" id="{C033BB6F-C24C-9946-8CD8-2735598E8215}"/>
              </a:ext>
            </a:extLst>
          </p:cNvPr>
          <p:cNvSpPr/>
          <p:nvPr/>
        </p:nvSpPr>
        <p:spPr>
          <a:xfrm>
            <a:off x="2895570" y="6125189"/>
            <a:ext cx="3364187" cy="369332"/>
          </a:xfrm>
          <a:prstGeom prst="rect">
            <a:avLst/>
          </a:prstGeom>
        </p:spPr>
        <p:txBody>
          <a:bodyPr wrap="square">
            <a:spAutoFit/>
          </a:bodyPr>
          <a:lstStyle/>
          <a:p>
            <a:r>
              <a:rPr lang="en-US" b="1" dirty="0"/>
              <a:t>Based on projective transform</a:t>
            </a:r>
            <a:endParaRPr lang="en-US" dirty="0"/>
          </a:p>
        </p:txBody>
      </p:sp>
      <p:sp>
        <p:nvSpPr>
          <p:cNvPr id="5" name="Rectangle 12">
            <a:extLst>
              <a:ext uri="{FF2B5EF4-FFF2-40B4-BE49-F238E27FC236}">
                <a16:creationId xmlns:a16="http://schemas.microsoft.com/office/drawing/2014/main" id="{F3D1BD1C-892F-204C-8617-6A87F2C2D1CB}"/>
              </a:ext>
            </a:extLst>
          </p:cNvPr>
          <p:cNvSpPr/>
          <p:nvPr/>
        </p:nvSpPr>
        <p:spPr>
          <a:xfrm>
            <a:off x="2895571" y="6123085"/>
            <a:ext cx="3861690" cy="369332"/>
          </a:xfrm>
          <a:prstGeom prst="rect">
            <a:avLst/>
          </a:prstGeom>
        </p:spPr>
        <p:txBody>
          <a:bodyPr wrap="square">
            <a:spAutoFit/>
          </a:bodyPr>
          <a:lstStyle/>
          <a:p>
            <a:r>
              <a:rPr lang="en-US" b="1" dirty="0"/>
              <a:t>Based on dense motion field (ours)</a:t>
            </a:r>
            <a:endParaRPr lang="en-US" dirty="0"/>
          </a:p>
        </p:txBody>
      </p:sp>
      <p:pic>
        <p:nvPicPr>
          <p:cNvPr id="6" name="Picture 17">
            <a:extLst>
              <a:ext uri="{FF2B5EF4-FFF2-40B4-BE49-F238E27FC236}">
                <a16:creationId xmlns:a16="http://schemas.microsoft.com/office/drawing/2014/main" id="{D835F3F4-2375-B347-89F9-878C08AF7B44}"/>
              </a:ext>
            </a:extLst>
          </p:cNvPr>
          <p:cNvPicPr>
            <a:picLocks noChangeAspect="1"/>
          </p:cNvPicPr>
          <p:nvPr/>
        </p:nvPicPr>
        <p:blipFill>
          <a:blip r:embed="rId7" r:link="rId8" cstate="print">
            <a:extLst>
              <a:ext uri="{28A0092B-C50C-407E-A947-70E740481C1C}">
                <a14:useLocalDpi xmlns:a14="http://schemas.microsoft.com/office/drawing/2010/main" val="0"/>
              </a:ext>
            </a:extLst>
          </a:blip>
          <a:stretch>
            <a:fillRect/>
          </a:stretch>
        </p:blipFill>
        <p:spPr>
          <a:xfrm>
            <a:off x="268861" y="1650355"/>
            <a:ext cx="2091384" cy="1394256"/>
          </a:xfrm>
          <a:prstGeom prst="rect">
            <a:avLst/>
          </a:prstGeom>
        </p:spPr>
      </p:pic>
      <p:pic>
        <p:nvPicPr>
          <p:cNvPr id="7" name="Picture 18">
            <a:extLst>
              <a:ext uri="{FF2B5EF4-FFF2-40B4-BE49-F238E27FC236}">
                <a16:creationId xmlns:a16="http://schemas.microsoft.com/office/drawing/2014/main" id="{7C5C91F4-8E8A-6744-9B5E-3869A38AC424}"/>
              </a:ext>
            </a:extLst>
          </p:cNvPr>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7816928" y="1600005"/>
            <a:ext cx="1299197" cy="1299197"/>
          </a:xfrm>
          <a:prstGeom prst="rect">
            <a:avLst/>
          </a:prstGeom>
        </p:spPr>
      </p:pic>
      <p:pic>
        <p:nvPicPr>
          <p:cNvPr id="8" name="Picture 19">
            <a:extLst>
              <a:ext uri="{FF2B5EF4-FFF2-40B4-BE49-F238E27FC236}">
                <a16:creationId xmlns:a16="http://schemas.microsoft.com/office/drawing/2014/main" id="{32CD6795-300C-9F47-B445-6813080B7B29}"/>
              </a:ext>
            </a:extLst>
          </p:cNvPr>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7846425" y="3946219"/>
            <a:ext cx="1254494" cy="1254494"/>
          </a:xfrm>
          <a:prstGeom prst="rect">
            <a:avLst/>
          </a:prstGeom>
        </p:spPr>
      </p:pic>
      <p:pic>
        <p:nvPicPr>
          <p:cNvPr id="9" name="Picture 20">
            <a:extLst>
              <a:ext uri="{FF2B5EF4-FFF2-40B4-BE49-F238E27FC236}">
                <a16:creationId xmlns:a16="http://schemas.microsoft.com/office/drawing/2014/main" id="{7BD90884-EAE5-2045-AD40-CEBD455AAB3F}"/>
              </a:ext>
            </a:extLst>
          </p:cNvPr>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7816928" y="1600005"/>
            <a:ext cx="1299197" cy="1299197"/>
          </a:xfrm>
          <a:prstGeom prst="rect">
            <a:avLst/>
          </a:prstGeom>
        </p:spPr>
      </p:pic>
      <p:pic>
        <p:nvPicPr>
          <p:cNvPr id="10" name="Picture 21">
            <a:extLst>
              <a:ext uri="{FF2B5EF4-FFF2-40B4-BE49-F238E27FC236}">
                <a16:creationId xmlns:a16="http://schemas.microsoft.com/office/drawing/2014/main" id="{ACE63154-C547-BE4F-A522-96E8F4215925}"/>
              </a:ext>
            </a:extLst>
          </p:cNvPr>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7824073" y="3958798"/>
            <a:ext cx="1299197" cy="1299197"/>
          </a:xfrm>
          <a:prstGeom prst="rect">
            <a:avLst/>
          </a:prstGeom>
        </p:spPr>
      </p:pic>
      <p:sp>
        <p:nvSpPr>
          <p:cNvPr id="11" name="Rectangle 22">
            <a:extLst>
              <a:ext uri="{FF2B5EF4-FFF2-40B4-BE49-F238E27FC236}">
                <a16:creationId xmlns:a16="http://schemas.microsoft.com/office/drawing/2014/main" id="{EF5CCD1C-E869-1D43-B141-C9B7D53ED75A}"/>
              </a:ext>
            </a:extLst>
          </p:cNvPr>
          <p:cNvSpPr/>
          <p:nvPr/>
        </p:nvSpPr>
        <p:spPr>
          <a:xfrm>
            <a:off x="4018357" y="1184507"/>
            <a:ext cx="3327839" cy="461665"/>
          </a:xfrm>
          <a:prstGeom prst="rect">
            <a:avLst/>
          </a:prstGeom>
        </p:spPr>
        <p:txBody>
          <a:bodyPr wrap="square">
            <a:spAutoFit/>
          </a:bodyPr>
          <a:lstStyle/>
          <a:p>
            <a:r>
              <a:rPr lang="en-US" sz="2400" dirty="0"/>
              <a:t>Decomposition Results</a:t>
            </a:r>
          </a:p>
        </p:txBody>
      </p:sp>
      <p:sp>
        <p:nvSpPr>
          <p:cNvPr id="12" name="Rectangle 23">
            <a:extLst>
              <a:ext uri="{FF2B5EF4-FFF2-40B4-BE49-F238E27FC236}">
                <a16:creationId xmlns:a16="http://schemas.microsoft.com/office/drawing/2014/main" id="{123F6F90-7C8C-7A49-9548-E37F66321DC1}"/>
              </a:ext>
            </a:extLst>
          </p:cNvPr>
          <p:cNvSpPr/>
          <p:nvPr/>
        </p:nvSpPr>
        <p:spPr>
          <a:xfrm>
            <a:off x="1223862" y="1188688"/>
            <a:ext cx="1039823" cy="461665"/>
          </a:xfrm>
          <a:prstGeom prst="rect">
            <a:avLst/>
          </a:prstGeom>
        </p:spPr>
        <p:txBody>
          <a:bodyPr wrap="square">
            <a:spAutoFit/>
          </a:bodyPr>
          <a:lstStyle/>
          <a:p>
            <a:r>
              <a:rPr lang="en-US" sz="2400" dirty="0"/>
              <a:t>Input</a:t>
            </a:r>
          </a:p>
        </p:txBody>
      </p:sp>
    </p:spTree>
    <p:extLst>
      <p:ext uri="{BB962C8B-B14F-4D97-AF65-F5344CB8AC3E}">
        <p14:creationId xmlns:p14="http://schemas.microsoft.com/office/powerpoint/2010/main" val="25360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D9E0B8-991B-2B4C-A0FB-FF1B586E84BA}"/>
              </a:ext>
            </a:extLst>
          </p:cNvPr>
          <p:cNvSpPr txBox="1"/>
          <p:nvPr/>
        </p:nvSpPr>
        <p:spPr>
          <a:xfrm>
            <a:off x="497840" y="640080"/>
            <a:ext cx="4166653" cy="461665"/>
          </a:xfrm>
          <a:prstGeom prst="rect">
            <a:avLst/>
          </a:prstGeom>
          <a:noFill/>
        </p:spPr>
        <p:txBody>
          <a:bodyPr wrap="none" rtlCol="0">
            <a:spAutoFit/>
          </a:bodyPr>
          <a:lstStyle/>
          <a:p>
            <a:r>
              <a:rPr lang="en-US" altLang="zh-CN" sz="2400" b="1" dirty="0"/>
              <a:t>Good Initialization is Important</a:t>
            </a:r>
            <a:endParaRPr lang="en" altLang="zh-CN" sz="2400" b="1" dirty="0"/>
          </a:p>
        </p:txBody>
      </p:sp>
      <p:pic>
        <p:nvPicPr>
          <p:cNvPr id="3" name="Picture 11">
            <a:extLst>
              <a:ext uri="{FF2B5EF4-FFF2-40B4-BE49-F238E27FC236}">
                <a16:creationId xmlns:a16="http://schemas.microsoft.com/office/drawing/2014/main" id="{FFFBF4FF-5C3C-C046-B39C-64800FAA2BC0}"/>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279028" y="3007360"/>
            <a:ext cx="3959172" cy="2227034"/>
          </a:xfrm>
          <a:prstGeom prst="rect">
            <a:avLst/>
          </a:prstGeom>
        </p:spPr>
      </p:pic>
      <p:pic>
        <p:nvPicPr>
          <p:cNvPr id="4" name="Picture 6">
            <a:extLst>
              <a:ext uri="{FF2B5EF4-FFF2-40B4-BE49-F238E27FC236}">
                <a16:creationId xmlns:a16="http://schemas.microsoft.com/office/drawing/2014/main" id="{752A826F-7C55-5247-B5A0-10D4B1C1FA96}"/>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4747651" y="3007361"/>
            <a:ext cx="3959172" cy="2227033"/>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F1F7695-6789-094C-9E9E-A0C15D3D4A4D}"/>
                  </a:ext>
                </a:extLst>
              </p:cNvPr>
              <p:cNvSpPr/>
              <p:nvPr/>
            </p:nvSpPr>
            <p:spPr>
              <a:xfrm>
                <a:off x="5374640" y="870912"/>
                <a:ext cx="4572000" cy="675826"/>
              </a:xfrm>
              <a:prstGeom prst="rect">
                <a:avLst/>
              </a:prstGeom>
            </p:spPr>
            <p:txBody>
              <a:bodyPr>
                <a:spAutoFit/>
              </a:bodyPr>
              <a:lstStyle/>
              <a:p>
                <a:r>
                  <a:rPr lang="en-US" altLang="zh-CN" u="sng" dirty="0"/>
                  <a:t>Objective function:</a:t>
                </a:r>
              </a:p>
              <a:p>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𝑡</m:t>
                        </m:r>
                      </m:sub>
                      <m:sup/>
                      <m:e>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𝑡</m:t>
                                    </m:r>
                                  </m:sup>
                                </m:sSup>
                                <m:r>
                                  <a:rPr lang="en-US" altLang="zh-CN" i="1">
                                    <a:latin typeface="Cambria Math" panose="02040503050406030204" pitchFamily="18" charset="0"/>
                                  </a:rPr>
                                  <m:t>−</m:t>
                                </m:r>
                                <m:sSubSup>
                                  <m:sSubSupPr>
                                    <m:ctrlPr>
                                      <a:rPr lang="en-US" altLang="zh-CN" i="1">
                                        <a:solidFill>
                                          <a:srgbClr val="FFC000"/>
                                        </a:solidFill>
                                        <a:latin typeface="Cambria Math" panose="02040503050406030204" pitchFamily="18" charset="0"/>
                                      </a:rPr>
                                    </m:ctrlPr>
                                  </m:sSubSupPr>
                                  <m:e>
                                    <m:r>
                                      <a:rPr lang="en-US" altLang="zh-CN" i="1">
                                        <a:solidFill>
                                          <a:srgbClr val="FFC000"/>
                                        </a:solidFill>
                                        <a:latin typeface="Cambria Math" panose="02040503050406030204" pitchFamily="18" charset="0"/>
                                      </a:rPr>
                                      <m:t>𝑊</m:t>
                                    </m:r>
                                  </m:e>
                                  <m:sub>
                                    <m:r>
                                      <a:rPr lang="en-US" altLang="zh-CN" i="1">
                                        <a:solidFill>
                                          <a:srgbClr val="FFC000"/>
                                        </a:solidFill>
                                        <a:latin typeface="Cambria Math" panose="02040503050406030204" pitchFamily="18" charset="0"/>
                                      </a:rPr>
                                      <m:t>𝐵</m:t>
                                    </m:r>
                                  </m:sub>
                                  <m:sup>
                                    <m:r>
                                      <a:rPr lang="en-US" altLang="zh-CN" i="1">
                                        <a:solidFill>
                                          <a:srgbClr val="FFC000"/>
                                        </a:solidFill>
                                        <a:latin typeface="Cambria Math" panose="02040503050406030204" pitchFamily="18" charset="0"/>
                                      </a:rPr>
                                      <m:t>𝑡</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𝐵</m:t>
                                    </m:r>
                                  </m:sub>
                                </m:sSub>
                                <m:r>
                                  <a:rPr lang="en-US" altLang="zh-CN" i="1">
                                    <a:latin typeface="Cambria Math" panose="02040503050406030204" pitchFamily="18" charset="0"/>
                                  </a:rPr>
                                  <m:t>−</m:t>
                                </m:r>
                                <m:sSubSup>
                                  <m:sSubSupPr>
                                    <m:ctrlPr>
                                      <a:rPr lang="en-US" altLang="zh-CN" i="1">
                                        <a:solidFill>
                                          <a:srgbClr val="FFC000"/>
                                        </a:solidFill>
                                        <a:latin typeface="Cambria Math" panose="02040503050406030204" pitchFamily="18" charset="0"/>
                                      </a:rPr>
                                    </m:ctrlPr>
                                  </m:sSubSupPr>
                                  <m:e>
                                    <m:r>
                                      <a:rPr lang="en-US" altLang="zh-CN" i="1">
                                        <a:solidFill>
                                          <a:srgbClr val="FFC000"/>
                                        </a:solidFill>
                                        <a:latin typeface="Cambria Math" panose="02040503050406030204" pitchFamily="18" charset="0"/>
                                      </a:rPr>
                                      <m:t>𝑊</m:t>
                                    </m:r>
                                  </m:e>
                                  <m:sub>
                                    <m:r>
                                      <a:rPr lang="en-US" altLang="zh-CN" i="1">
                                        <a:solidFill>
                                          <a:srgbClr val="FFC000"/>
                                        </a:solidFill>
                                        <a:latin typeface="Cambria Math" panose="02040503050406030204" pitchFamily="18" charset="0"/>
                                      </a:rPr>
                                      <m:t>𝑂</m:t>
                                    </m:r>
                                  </m:sub>
                                  <m:sup>
                                    <m:r>
                                      <a:rPr lang="en-US" altLang="zh-CN" i="1">
                                        <a:solidFill>
                                          <a:srgbClr val="FFC000"/>
                                        </a:solidFill>
                                        <a:latin typeface="Cambria Math" panose="02040503050406030204" pitchFamily="18" charset="0"/>
                                      </a:rPr>
                                      <m:t>𝑡</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𝑂</m:t>
                                    </m:r>
                                  </m:sub>
                                </m:sSub>
                              </m:e>
                            </m:d>
                          </m:e>
                          <m:sub>
                            <m:r>
                              <a:rPr lang="en-US" altLang="zh-CN" i="1">
                                <a:latin typeface="Cambria Math" panose="02040503050406030204" pitchFamily="18" charset="0"/>
                              </a:rPr>
                              <m:t>1</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𝑝𝑟𝑖𝑜𝑟</m:t>
                        </m:r>
                      </m:sub>
                    </m:sSub>
                  </m:oMath>
                </a14:m>
                <a:endParaRPr lang="en-US" altLang="zh-CN" dirty="0"/>
              </a:p>
            </p:txBody>
          </p:sp>
        </mc:Choice>
        <mc:Fallback xmlns="">
          <p:sp>
            <p:nvSpPr>
              <p:cNvPr id="5" name="矩形 4">
                <a:extLst>
                  <a:ext uri="{FF2B5EF4-FFF2-40B4-BE49-F238E27FC236}">
                    <a16:creationId xmlns:a16="http://schemas.microsoft.com/office/drawing/2014/main" id="{2F1F7695-6789-094C-9E9E-A0C15D3D4A4D}"/>
                  </a:ext>
                </a:extLst>
              </p:cNvPr>
              <p:cNvSpPr>
                <a:spLocks noRot="1" noChangeAspect="1" noMove="1" noResize="1" noEditPoints="1" noAdjustHandles="1" noChangeArrowheads="1" noChangeShapeType="1" noTextEdit="1"/>
              </p:cNvSpPr>
              <p:nvPr/>
            </p:nvSpPr>
            <p:spPr>
              <a:xfrm>
                <a:off x="5374640" y="870912"/>
                <a:ext cx="4572000" cy="675826"/>
              </a:xfrm>
              <a:prstGeom prst="rect">
                <a:avLst/>
              </a:prstGeom>
              <a:blipFill>
                <a:blip r:embed="rId7"/>
                <a:stretch>
                  <a:fillRect l="-5540" t="-20370" b="-8703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0893C897-DA8C-F246-BB97-B2B35AECF579}"/>
              </a:ext>
            </a:extLst>
          </p:cNvPr>
          <p:cNvSpPr/>
          <p:nvPr/>
        </p:nvSpPr>
        <p:spPr>
          <a:xfrm>
            <a:off x="974865" y="2380734"/>
            <a:ext cx="2567498" cy="369332"/>
          </a:xfrm>
          <a:prstGeom prst="rect">
            <a:avLst/>
          </a:prstGeom>
        </p:spPr>
        <p:txBody>
          <a:bodyPr wrap="none">
            <a:spAutoFit/>
          </a:bodyPr>
          <a:lstStyle/>
          <a:p>
            <a:pPr algn="ctr"/>
            <a:r>
              <a:rPr lang="en-US" altLang="zh-CN" dirty="0"/>
              <a:t>Initialized by zero-motion</a:t>
            </a:r>
          </a:p>
        </p:txBody>
      </p:sp>
      <p:sp>
        <p:nvSpPr>
          <p:cNvPr id="7" name="矩形 6">
            <a:extLst>
              <a:ext uri="{FF2B5EF4-FFF2-40B4-BE49-F238E27FC236}">
                <a16:creationId xmlns:a16="http://schemas.microsoft.com/office/drawing/2014/main" id="{78359707-FE0B-4647-BC9A-8CF9C3F49448}"/>
              </a:ext>
            </a:extLst>
          </p:cNvPr>
          <p:cNvSpPr/>
          <p:nvPr/>
        </p:nvSpPr>
        <p:spPr>
          <a:xfrm>
            <a:off x="5255680" y="2380734"/>
            <a:ext cx="2943113" cy="369332"/>
          </a:xfrm>
          <a:prstGeom prst="rect">
            <a:avLst/>
          </a:prstGeom>
        </p:spPr>
        <p:txBody>
          <a:bodyPr wrap="none">
            <a:spAutoFit/>
          </a:bodyPr>
          <a:lstStyle/>
          <a:p>
            <a:pPr algn="ctr"/>
            <a:r>
              <a:rPr lang="en-US" altLang="zh-CN" dirty="0"/>
              <a:t>Initialized by edge flow (ours)</a:t>
            </a:r>
          </a:p>
        </p:txBody>
      </p:sp>
    </p:spTree>
    <p:extLst>
      <p:ext uri="{BB962C8B-B14F-4D97-AF65-F5344CB8AC3E}">
        <p14:creationId xmlns:p14="http://schemas.microsoft.com/office/powerpoint/2010/main" val="232374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9AD4E9-62C9-F443-BC4C-507A18F26AD6}"/>
              </a:ext>
            </a:extLst>
          </p:cNvPr>
          <p:cNvSpPr txBox="1"/>
          <p:nvPr/>
        </p:nvSpPr>
        <p:spPr>
          <a:xfrm>
            <a:off x="457200" y="579120"/>
            <a:ext cx="4941994" cy="738664"/>
          </a:xfrm>
          <a:prstGeom prst="rect">
            <a:avLst/>
          </a:prstGeom>
          <a:noFill/>
        </p:spPr>
        <p:txBody>
          <a:bodyPr wrap="none" rtlCol="0">
            <a:spAutoFit/>
          </a:bodyPr>
          <a:lstStyle/>
          <a:p>
            <a:r>
              <a:rPr lang="en-US" altLang="zh-CN" sz="2400" b="1" dirty="0"/>
              <a:t>Initialization of Motion is Challenging</a:t>
            </a:r>
            <a:endParaRPr lang="en" altLang="zh-CN" sz="2400" b="1" dirty="0"/>
          </a:p>
          <a:p>
            <a:endParaRPr kumimoji="1" lang="zh-CN" altLang="en-US" dirty="0"/>
          </a:p>
        </p:txBody>
      </p:sp>
      <p:sp>
        <p:nvSpPr>
          <p:cNvPr id="3" name="矩形 2">
            <a:extLst>
              <a:ext uri="{FF2B5EF4-FFF2-40B4-BE49-F238E27FC236}">
                <a16:creationId xmlns:a16="http://schemas.microsoft.com/office/drawing/2014/main" id="{EB7152E7-DE47-1F40-84EB-4E1D70C1170B}"/>
              </a:ext>
            </a:extLst>
          </p:cNvPr>
          <p:cNvSpPr/>
          <p:nvPr/>
        </p:nvSpPr>
        <p:spPr>
          <a:xfrm>
            <a:off x="644872" y="1669534"/>
            <a:ext cx="1819216" cy="369332"/>
          </a:xfrm>
          <a:prstGeom prst="rect">
            <a:avLst/>
          </a:prstGeom>
        </p:spPr>
        <p:txBody>
          <a:bodyPr wrap="none">
            <a:spAutoFit/>
          </a:bodyPr>
          <a:lstStyle/>
          <a:p>
            <a:r>
              <a:rPr lang="en-US" altLang="zh-CN" dirty="0"/>
              <a:t>Two input frames</a:t>
            </a:r>
            <a:endParaRPr lang="en" altLang="zh-CN" dirty="0"/>
          </a:p>
        </p:txBody>
      </p:sp>
      <p:sp>
        <p:nvSpPr>
          <p:cNvPr id="4" name="矩形 3">
            <a:extLst>
              <a:ext uri="{FF2B5EF4-FFF2-40B4-BE49-F238E27FC236}">
                <a16:creationId xmlns:a16="http://schemas.microsoft.com/office/drawing/2014/main" id="{0E9553A0-1B85-B94B-9500-F6DE0CFFA10E}"/>
              </a:ext>
            </a:extLst>
          </p:cNvPr>
          <p:cNvSpPr/>
          <p:nvPr/>
        </p:nvSpPr>
        <p:spPr>
          <a:xfrm>
            <a:off x="3899303" y="1669534"/>
            <a:ext cx="4434034" cy="369332"/>
          </a:xfrm>
          <a:prstGeom prst="rect">
            <a:avLst/>
          </a:prstGeom>
        </p:spPr>
        <p:txBody>
          <a:bodyPr wrap="none">
            <a:spAutoFit/>
          </a:bodyPr>
          <a:lstStyle/>
          <a:p>
            <a:r>
              <a:rPr lang="en-US" altLang="zh-CN" dirty="0"/>
              <a:t>Motion fields of two layers are superimposed</a:t>
            </a:r>
            <a:endParaRPr lang="en" altLang="zh-CN" dirty="0"/>
          </a:p>
        </p:txBody>
      </p:sp>
      <p:pic>
        <p:nvPicPr>
          <p:cNvPr id="5" name="Picture 6">
            <a:extLst>
              <a:ext uri="{FF2B5EF4-FFF2-40B4-BE49-F238E27FC236}">
                <a16:creationId xmlns:a16="http://schemas.microsoft.com/office/drawing/2014/main" id="{25FAA45F-0A2F-374C-8E8C-8A89A8B660B2}"/>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457200" y="3119738"/>
            <a:ext cx="3313312" cy="1863738"/>
          </a:xfrm>
          <a:prstGeom prst="rect">
            <a:avLst/>
          </a:prstGeom>
        </p:spPr>
      </p:pic>
      <p:pic>
        <p:nvPicPr>
          <p:cNvPr id="6" name="Picture 1">
            <a:extLst>
              <a:ext uri="{FF2B5EF4-FFF2-40B4-BE49-F238E27FC236}">
                <a16:creationId xmlns:a16="http://schemas.microsoft.com/office/drawing/2014/main" id="{AC4F57AE-EB0F-184F-9DF7-59750BACD3E1}"/>
              </a:ext>
            </a:extLst>
          </p:cNvPr>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559855" y="2883819"/>
            <a:ext cx="4126945" cy="3030144"/>
          </a:xfrm>
          <a:prstGeom prst="rect">
            <a:avLst/>
          </a:prstGeom>
          <a:ln w="28575">
            <a:solidFill>
              <a:srgbClr val="0070C0"/>
            </a:solidFill>
          </a:ln>
        </p:spPr>
      </p:pic>
      <p:cxnSp>
        <p:nvCxnSpPr>
          <p:cNvPr id="7" name="Straight Connector 10">
            <a:extLst>
              <a:ext uri="{FF2B5EF4-FFF2-40B4-BE49-F238E27FC236}">
                <a16:creationId xmlns:a16="http://schemas.microsoft.com/office/drawing/2014/main" id="{73F80758-BE6C-5B4F-89DD-84C2EFC29D62}"/>
              </a:ext>
            </a:extLst>
          </p:cNvPr>
          <p:cNvCxnSpPr>
            <a:cxnSpLocks/>
          </p:cNvCxnSpPr>
          <p:nvPr/>
        </p:nvCxnSpPr>
        <p:spPr>
          <a:xfrm flipV="1">
            <a:off x="2669925" y="2883819"/>
            <a:ext cx="1889930" cy="6417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20">
            <a:extLst>
              <a:ext uri="{FF2B5EF4-FFF2-40B4-BE49-F238E27FC236}">
                <a16:creationId xmlns:a16="http://schemas.microsoft.com/office/drawing/2014/main" id="{9D531C5D-44E8-7D48-B3D6-596A02CC0438}"/>
              </a:ext>
            </a:extLst>
          </p:cNvPr>
          <p:cNvCxnSpPr>
            <a:cxnSpLocks/>
          </p:cNvCxnSpPr>
          <p:nvPr/>
        </p:nvCxnSpPr>
        <p:spPr>
          <a:xfrm>
            <a:off x="2669925" y="4023361"/>
            <a:ext cx="1889930" cy="189060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Rectangle 13">
            <a:extLst>
              <a:ext uri="{FF2B5EF4-FFF2-40B4-BE49-F238E27FC236}">
                <a16:creationId xmlns:a16="http://schemas.microsoft.com/office/drawing/2014/main" id="{A60A1ED1-6A07-1844-9684-C43BBCF5F0C6}"/>
              </a:ext>
            </a:extLst>
          </p:cNvPr>
          <p:cNvSpPr/>
          <p:nvPr/>
        </p:nvSpPr>
        <p:spPr>
          <a:xfrm>
            <a:off x="2001520" y="3525521"/>
            <a:ext cx="668405" cy="49784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106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79E7923-66E5-3549-A4C5-ED448B4031BE}"/>
              </a:ext>
            </a:extLst>
          </p:cNvPr>
          <p:cNvSpPr/>
          <p:nvPr/>
        </p:nvSpPr>
        <p:spPr>
          <a:xfrm>
            <a:off x="497036" y="714494"/>
            <a:ext cx="4258089" cy="461665"/>
          </a:xfrm>
          <a:prstGeom prst="rect">
            <a:avLst/>
          </a:prstGeom>
        </p:spPr>
        <p:txBody>
          <a:bodyPr wrap="none">
            <a:spAutoFit/>
          </a:bodyPr>
          <a:lstStyle/>
          <a:p>
            <a:r>
              <a:rPr lang="en" altLang="zh-CN" sz="2400" b="1" dirty="0"/>
              <a:t>Edge Motion is Less Ambiguous </a:t>
            </a:r>
          </a:p>
        </p:txBody>
      </p:sp>
      <p:pic>
        <p:nvPicPr>
          <p:cNvPr id="6" name="Picture 16">
            <a:extLst>
              <a:ext uri="{FF2B5EF4-FFF2-40B4-BE49-F238E27FC236}">
                <a16:creationId xmlns:a16="http://schemas.microsoft.com/office/drawing/2014/main" id="{74447835-AA16-F041-AC69-7AFC4256150B}"/>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313911" y="2503521"/>
            <a:ext cx="4258089" cy="2395175"/>
          </a:xfrm>
          <a:prstGeom prst="rect">
            <a:avLst/>
          </a:prstGeom>
          <a:ln w="12700">
            <a:solidFill>
              <a:schemeClr val="tx1">
                <a:lumMod val="50000"/>
              </a:schemeClr>
            </a:solidFill>
          </a:ln>
        </p:spPr>
      </p:pic>
      <p:pic>
        <p:nvPicPr>
          <p:cNvPr id="7" name="Picture 2">
            <a:extLst>
              <a:ext uri="{FF2B5EF4-FFF2-40B4-BE49-F238E27FC236}">
                <a16:creationId xmlns:a16="http://schemas.microsoft.com/office/drawing/2014/main" id="{B53A0F4B-51B0-5B4E-AE37-26812F4227C6}"/>
              </a:ext>
            </a:extLst>
          </p:cNvPr>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755125" y="2492086"/>
            <a:ext cx="4201966" cy="3085227"/>
          </a:xfrm>
          <a:prstGeom prst="rect">
            <a:avLst/>
          </a:prstGeom>
          <a:ln w="28575">
            <a:solidFill>
              <a:srgbClr val="0070C0"/>
            </a:solidFill>
          </a:ln>
        </p:spPr>
      </p:pic>
      <p:sp>
        <p:nvSpPr>
          <p:cNvPr id="8" name="Rectangle 7">
            <a:extLst>
              <a:ext uri="{FF2B5EF4-FFF2-40B4-BE49-F238E27FC236}">
                <a16:creationId xmlns:a16="http://schemas.microsoft.com/office/drawing/2014/main" id="{2879B34D-EAB3-6E41-8936-F8FA1A88AD33}"/>
              </a:ext>
            </a:extLst>
          </p:cNvPr>
          <p:cNvSpPr/>
          <p:nvPr/>
        </p:nvSpPr>
        <p:spPr>
          <a:xfrm>
            <a:off x="2298036" y="3024200"/>
            <a:ext cx="600803" cy="52493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10">
            <a:extLst>
              <a:ext uri="{FF2B5EF4-FFF2-40B4-BE49-F238E27FC236}">
                <a16:creationId xmlns:a16="http://schemas.microsoft.com/office/drawing/2014/main" id="{ADDB3763-3952-DE4E-81B9-C671AB657C3C}"/>
              </a:ext>
            </a:extLst>
          </p:cNvPr>
          <p:cNvCxnSpPr>
            <a:cxnSpLocks/>
          </p:cNvCxnSpPr>
          <p:nvPr/>
        </p:nvCxnSpPr>
        <p:spPr>
          <a:xfrm flipV="1">
            <a:off x="2898839" y="2474103"/>
            <a:ext cx="1856286" cy="5500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20">
            <a:extLst>
              <a:ext uri="{FF2B5EF4-FFF2-40B4-BE49-F238E27FC236}">
                <a16:creationId xmlns:a16="http://schemas.microsoft.com/office/drawing/2014/main" id="{033987ED-AAA0-9740-905C-D60705E50980}"/>
              </a:ext>
            </a:extLst>
          </p:cNvPr>
          <p:cNvCxnSpPr>
            <a:cxnSpLocks/>
          </p:cNvCxnSpPr>
          <p:nvPr/>
        </p:nvCxnSpPr>
        <p:spPr>
          <a:xfrm>
            <a:off x="2898839" y="3549133"/>
            <a:ext cx="1818803" cy="202818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Shape 100">
            <a:extLst>
              <a:ext uri="{FF2B5EF4-FFF2-40B4-BE49-F238E27FC236}">
                <a16:creationId xmlns:a16="http://schemas.microsoft.com/office/drawing/2014/main" id="{4D4C802C-9BA0-3145-AE52-57B8F30DBEC4}"/>
              </a:ext>
            </a:extLst>
          </p:cNvPr>
          <p:cNvSpPr txBox="1"/>
          <p:nvPr/>
        </p:nvSpPr>
        <p:spPr>
          <a:xfrm>
            <a:off x="4936094" y="1592365"/>
            <a:ext cx="2124407" cy="468256"/>
          </a:xfrm>
          <a:prstGeom prst="rect">
            <a:avLst/>
          </a:prstGeom>
          <a:noFill/>
          <a:ln>
            <a:noFill/>
          </a:ln>
        </p:spPr>
        <p:txBody>
          <a:bodyPr lIns="121900" tIns="121900" rIns="121900" bIns="121900" anchor="t" anchorCtr="0">
            <a:noAutofit/>
          </a:bodyPr>
          <a:lstStyle/>
          <a:p>
            <a:r>
              <a:rPr lang="en-US" sz="2400" dirty="0"/>
              <a:t>Background</a:t>
            </a:r>
            <a:endParaRPr lang="en" sz="2400" dirty="0"/>
          </a:p>
        </p:txBody>
      </p:sp>
      <p:cxnSp>
        <p:nvCxnSpPr>
          <p:cNvPr id="12" name="Straight Connector 14">
            <a:extLst>
              <a:ext uri="{FF2B5EF4-FFF2-40B4-BE49-F238E27FC236}">
                <a16:creationId xmlns:a16="http://schemas.microsoft.com/office/drawing/2014/main" id="{EAF20E86-8788-6048-8A42-88594D5962A9}"/>
              </a:ext>
            </a:extLst>
          </p:cNvPr>
          <p:cNvCxnSpPr>
            <a:cxnSpLocks/>
          </p:cNvCxnSpPr>
          <p:nvPr/>
        </p:nvCxnSpPr>
        <p:spPr>
          <a:xfrm flipH="1">
            <a:off x="5483767" y="2268243"/>
            <a:ext cx="514532" cy="2294980"/>
          </a:xfrm>
          <a:prstGeom prst="line">
            <a:avLst/>
          </a:prstGeom>
          <a:ln w="28575">
            <a:solidFill>
              <a:srgbClr val="0070C0"/>
            </a:solidFill>
            <a:tailEnd type="arrow" w="lg" len="lg"/>
          </a:ln>
        </p:spPr>
        <p:style>
          <a:lnRef idx="1">
            <a:schemeClr val="accent1"/>
          </a:lnRef>
          <a:fillRef idx="0">
            <a:schemeClr val="accent1"/>
          </a:fillRef>
          <a:effectRef idx="0">
            <a:schemeClr val="accent1"/>
          </a:effectRef>
          <a:fontRef idx="minor">
            <a:schemeClr val="tx1"/>
          </a:fontRef>
        </p:style>
      </p:cxnSp>
      <p:sp>
        <p:nvSpPr>
          <p:cNvPr id="13" name="Shape 100">
            <a:extLst>
              <a:ext uri="{FF2B5EF4-FFF2-40B4-BE49-F238E27FC236}">
                <a16:creationId xmlns:a16="http://schemas.microsoft.com/office/drawing/2014/main" id="{F6E62F2F-F404-6245-B692-D836BCF60626}"/>
              </a:ext>
            </a:extLst>
          </p:cNvPr>
          <p:cNvSpPr txBox="1"/>
          <p:nvPr/>
        </p:nvSpPr>
        <p:spPr>
          <a:xfrm>
            <a:off x="7006405" y="1599485"/>
            <a:ext cx="2124407" cy="468256"/>
          </a:xfrm>
          <a:prstGeom prst="rect">
            <a:avLst/>
          </a:prstGeom>
          <a:noFill/>
          <a:ln>
            <a:noFill/>
          </a:ln>
        </p:spPr>
        <p:txBody>
          <a:bodyPr lIns="121900" tIns="121900" rIns="121900" bIns="121900" anchor="t" anchorCtr="0">
            <a:noAutofit/>
          </a:bodyPr>
          <a:lstStyle/>
          <a:p>
            <a:r>
              <a:rPr lang="en-US" sz="2400" dirty="0"/>
              <a:t>Obstruction</a:t>
            </a:r>
            <a:endParaRPr lang="en" sz="2400" dirty="0"/>
          </a:p>
        </p:txBody>
      </p:sp>
      <p:cxnSp>
        <p:nvCxnSpPr>
          <p:cNvPr id="14" name="Straight Connector 21">
            <a:extLst>
              <a:ext uri="{FF2B5EF4-FFF2-40B4-BE49-F238E27FC236}">
                <a16:creationId xmlns:a16="http://schemas.microsoft.com/office/drawing/2014/main" id="{CD3DE8D9-385A-D846-BCAD-142DF42A470F}"/>
              </a:ext>
            </a:extLst>
          </p:cNvPr>
          <p:cNvCxnSpPr>
            <a:cxnSpLocks/>
            <a:stCxn id="13" idx="2"/>
          </p:cNvCxnSpPr>
          <p:nvPr/>
        </p:nvCxnSpPr>
        <p:spPr>
          <a:xfrm flipH="1">
            <a:off x="7487920" y="2067741"/>
            <a:ext cx="580689" cy="2722519"/>
          </a:xfrm>
          <a:prstGeom prst="line">
            <a:avLst/>
          </a:prstGeom>
          <a:ln w="28575">
            <a:solidFill>
              <a:srgbClr val="0070C0"/>
            </a:solidFill>
            <a:tailEnd type="arrow" w="lg" len="lg"/>
          </a:ln>
        </p:spPr>
        <p:style>
          <a:lnRef idx="1">
            <a:schemeClr val="accent1"/>
          </a:lnRef>
          <a:fillRef idx="0">
            <a:schemeClr val="accent1"/>
          </a:fillRef>
          <a:effectRef idx="0">
            <a:schemeClr val="accent1"/>
          </a:effectRef>
          <a:fontRef idx="minor">
            <a:schemeClr val="tx1"/>
          </a:fontRef>
        </p:style>
      </p:cxnSp>
      <p:sp>
        <p:nvSpPr>
          <p:cNvPr id="15" name="Shape 100">
            <a:extLst>
              <a:ext uri="{FF2B5EF4-FFF2-40B4-BE49-F238E27FC236}">
                <a16:creationId xmlns:a16="http://schemas.microsoft.com/office/drawing/2014/main" id="{295D03AA-B351-C142-9D35-9CCAA6C125BF}"/>
              </a:ext>
            </a:extLst>
          </p:cNvPr>
          <p:cNvSpPr txBox="1"/>
          <p:nvPr/>
        </p:nvSpPr>
        <p:spPr>
          <a:xfrm>
            <a:off x="1208639" y="1491049"/>
            <a:ext cx="2045069" cy="468256"/>
          </a:xfrm>
          <a:prstGeom prst="rect">
            <a:avLst/>
          </a:prstGeom>
          <a:noFill/>
          <a:ln>
            <a:noFill/>
          </a:ln>
        </p:spPr>
        <p:txBody>
          <a:bodyPr lIns="121900" tIns="121900" rIns="121900" bIns="121900" anchor="t" anchorCtr="0">
            <a:noAutofit/>
          </a:bodyPr>
          <a:lstStyle/>
          <a:p>
            <a:r>
              <a:rPr lang="en-US" sz="2400" dirty="0"/>
              <a:t>Canny edge map</a:t>
            </a:r>
            <a:endParaRPr lang="en" sz="2400" dirty="0"/>
          </a:p>
        </p:txBody>
      </p:sp>
    </p:spTree>
    <p:extLst>
      <p:ext uri="{BB962C8B-B14F-4D97-AF65-F5344CB8AC3E}">
        <p14:creationId xmlns:p14="http://schemas.microsoft.com/office/powerpoint/2010/main" val="302278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0">
            <a:extLst>
              <a:ext uri="{FF2B5EF4-FFF2-40B4-BE49-F238E27FC236}">
                <a16:creationId xmlns:a16="http://schemas.microsoft.com/office/drawing/2014/main" id="{7122F825-DE48-A74C-B74D-D433B3CD7B20}"/>
              </a:ext>
            </a:extLst>
          </p:cNvPr>
          <p:cNvSpPr txBox="1"/>
          <p:nvPr/>
        </p:nvSpPr>
        <p:spPr>
          <a:xfrm>
            <a:off x="164719" y="325985"/>
            <a:ext cx="7977157" cy="563199"/>
          </a:xfrm>
          <a:prstGeom prst="rect">
            <a:avLst/>
          </a:prstGeom>
          <a:noFill/>
          <a:ln>
            <a:noFill/>
          </a:ln>
        </p:spPr>
        <p:txBody>
          <a:bodyPr lIns="121900" tIns="121900" rIns="121900" bIns="121900" anchor="t" anchorCtr="0">
            <a:noAutofit/>
          </a:bodyPr>
          <a:lstStyle/>
          <a:p>
            <a:r>
              <a:rPr lang="en-US" sz="3000" b="1" dirty="0"/>
              <a:t>Better Initialization using Edge Flow</a:t>
            </a:r>
            <a:endParaRPr lang="en" sz="3000" b="1" dirty="0"/>
          </a:p>
        </p:txBody>
      </p:sp>
      <p:sp>
        <p:nvSpPr>
          <p:cNvPr id="3" name="Rectangle 15">
            <a:extLst>
              <a:ext uri="{FF2B5EF4-FFF2-40B4-BE49-F238E27FC236}">
                <a16:creationId xmlns:a16="http://schemas.microsoft.com/office/drawing/2014/main" id="{301F1BFE-7C34-0A45-A223-E20496EE826A}"/>
              </a:ext>
            </a:extLst>
          </p:cNvPr>
          <p:cNvSpPr/>
          <p:nvPr/>
        </p:nvSpPr>
        <p:spPr>
          <a:xfrm>
            <a:off x="5382145" y="1626602"/>
            <a:ext cx="3769130" cy="769441"/>
          </a:xfrm>
          <a:prstGeom prst="rect">
            <a:avLst/>
          </a:prstGeom>
        </p:spPr>
        <p:txBody>
          <a:bodyPr wrap="square">
            <a:spAutoFit/>
          </a:bodyPr>
          <a:lstStyle/>
          <a:p>
            <a:pPr algn="ctr"/>
            <a:r>
              <a:rPr lang="en-US" sz="2200" dirty="0"/>
              <a:t>Background registration using </a:t>
            </a:r>
            <a:r>
              <a:rPr lang="en-US" sz="2200" dirty="0">
                <a:solidFill>
                  <a:srgbClr val="FFC000"/>
                </a:solidFill>
              </a:rPr>
              <a:t>edge flow</a:t>
            </a:r>
          </a:p>
        </p:txBody>
      </p:sp>
      <p:sp>
        <p:nvSpPr>
          <p:cNvPr id="4" name="Rectangle 17">
            <a:extLst>
              <a:ext uri="{FF2B5EF4-FFF2-40B4-BE49-F238E27FC236}">
                <a16:creationId xmlns:a16="http://schemas.microsoft.com/office/drawing/2014/main" id="{11D559BE-BAE7-244F-91B3-D5DBCBB31479}"/>
              </a:ext>
            </a:extLst>
          </p:cNvPr>
          <p:cNvSpPr/>
          <p:nvPr/>
        </p:nvSpPr>
        <p:spPr>
          <a:xfrm>
            <a:off x="338910" y="1626601"/>
            <a:ext cx="3980143" cy="769441"/>
          </a:xfrm>
          <a:prstGeom prst="rect">
            <a:avLst/>
          </a:prstGeom>
        </p:spPr>
        <p:txBody>
          <a:bodyPr wrap="square">
            <a:spAutoFit/>
          </a:bodyPr>
          <a:lstStyle/>
          <a:p>
            <a:pPr algn="ctr"/>
            <a:r>
              <a:rPr lang="en-US" sz="2200" dirty="0"/>
              <a:t>Background registration using </a:t>
            </a:r>
            <a:r>
              <a:rPr lang="en-US" sz="2200" dirty="0">
                <a:solidFill>
                  <a:srgbClr val="FFC000"/>
                </a:solidFill>
              </a:rPr>
              <a:t>optical flow</a:t>
            </a:r>
          </a:p>
        </p:txBody>
      </p:sp>
      <p:pic>
        <p:nvPicPr>
          <p:cNvPr id="5" name="Picture 9">
            <a:extLst>
              <a:ext uri="{FF2B5EF4-FFF2-40B4-BE49-F238E27FC236}">
                <a16:creationId xmlns:a16="http://schemas.microsoft.com/office/drawing/2014/main" id="{16AB3E0C-6DE9-2041-B97D-94184CC76332}"/>
              </a:ext>
            </a:extLst>
          </p:cNvPr>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338910" y="2675430"/>
            <a:ext cx="3980143" cy="2902410"/>
          </a:xfrm>
          <a:prstGeom prst="rect">
            <a:avLst/>
          </a:prstGeom>
        </p:spPr>
      </p:pic>
      <p:pic>
        <p:nvPicPr>
          <p:cNvPr id="6" name="Picture 18">
            <a:extLst>
              <a:ext uri="{FF2B5EF4-FFF2-40B4-BE49-F238E27FC236}">
                <a16:creationId xmlns:a16="http://schemas.microsoft.com/office/drawing/2014/main" id="{A8890778-2808-FE4B-9811-0C64B7649EE7}"/>
              </a:ext>
            </a:extLst>
          </p:cNvPr>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824948" y="2675430"/>
            <a:ext cx="3980143" cy="2902410"/>
          </a:xfrm>
          <a:prstGeom prst="rect">
            <a:avLst/>
          </a:prstGeom>
        </p:spPr>
      </p:pic>
      <p:sp>
        <p:nvSpPr>
          <p:cNvPr id="7" name="Rectangle 1">
            <a:extLst>
              <a:ext uri="{FF2B5EF4-FFF2-40B4-BE49-F238E27FC236}">
                <a16:creationId xmlns:a16="http://schemas.microsoft.com/office/drawing/2014/main" id="{96F85A35-0DAE-6C49-81A6-FA0813A46A35}"/>
              </a:ext>
            </a:extLst>
          </p:cNvPr>
          <p:cNvSpPr/>
          <p:nvPr/>
        </p:nvSpPr>
        <p:spPr>
          <a:xfrm>
            <a:off x="2724374" y="2977379"/>
            <a:ext cx="1268299" cy="11492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8">
            <a:extLst>
              <a:ext uri="{FF2B5EF4-FFF2-40B4-BE49-F238E27FC236}">
                <a16:creationId xmlns:a16="http://schemas.microsoft.com/office/drawing/2014/main" id="{5EECACB5-9262-044C-8741-070F78FD165D}"/>
              </a:ext>
            </a:extLst>
          </p:cNvPr>
          <p:cNvSpPr/>
          <p:nvPr/>
        </p:nvSpPr>
        <p:spPr>
          <a:xfrm>
            <a:off x="7266710" y="2977379"/>
            <a:ext cx="1268299" cy="11492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3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0">
            <a:extLst>
              <a:ext uri="{FF2B5EF4-FFF2-40B4-BE49-F238E27FC236}">
                <a16:creationId xmlns:a16="http://schemas.microsoft.com/office/drawing/2014/main" id="{B0D1219D-6C51-4E4D-8139-6F9999974F84}"/>
              </a:ext>
            </a:extLst>
          </p:cNvPr>
          <p:cNvSpPr txBox="1"/>
          <p:nvPr/>
        </p:nvSpPr>
        <p:spPr>
          <a:xfrm>
            <a:off x="408561" y="285346"/>
            <a:ext cx="6398639" cy="447846"/>
          </a:xfrm>
          <a:prstGeom prst="rect">
            <a:avLst/>
          </a:prstGeom>
          <a:noFill/>
          <a:ln>
            <a:noFill/>
          </a:ln>
        </p:spPr>
        <p:txBody>
          <a:bodyPr lIns="121900" tIns="121900" rIns="121900" bIns="121900" anchor="t" anchorCtr="0">
            <a:noAutofit/>
          </a:bodyPr>
          <a:lstStyle/>
          <a:p>
            <a:r>
              <a:rPr lang="en-US" sz="3000" b="1" dirty="0"/>
              <a:t>Better Initialization using Edge Flow</a:t>
            </a:r>
            <a:endParaRPr lang="en" sz="3000" b="1" dirty="0"/>
          </a:p>
        </p:txBody>
      </p:sp>
      <p:pic>
        <p:nvPicPr>
          <p:cNvPr id="3" name="Picture 1">
            <a:extLst>
              <a:ext uri="{FF2B5EF4-FFF2-40B4-BE49-F238E27FC236}">
                <a16:creationId xmlns:a16="http://schemas.microsoft.com/office/drawing/2014/main" id="{61B4D09E-E38C-9D4E-AF68-E797D7D6434A}"/>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423106" y="1669092"/>
            <a:ext cx="2208334" cy="1242188"/>
          </a:xfrm>
          <a:prstGeom prst="rect">
            <a:avLst/>
          </a:prstGeom>
        </p:spPr>
      </p:pic>
      <p:pic>
        <p:nvPicPr>
          <p:cNvPr id="4" name="Picture 2">
            <a:extLst>
              <a:ext uri="{FF2B5EF4-FFF2-40B4-BE49-F238E27FC236}">
                <a16:creationId xmlns:a16="http://schemas.microsoft.com/office/drawing/2014/main" id="{B2334DAF-16EA-9147-B180-416BB1AE505C}"/>
              </a:ext>
            </a:extLst>
          </p:cNvPr>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3108560" y="1577653"/>
            <a:ext cx="5694270" cy="3203026"/>
          </a:xfrm>
          <a:prstGeom prst="rect">
            <a:avLst/>
          </a:prstGeom>
        </p:spPr>
      </p:pic>
      <p:pic>
        <p:nvPicPr>
          <p:cNvPr id="5" name="Picture 3">
            <a:extLst>
              <a:ext uri="{FF2B5EF4-FFF2-40B4-BE49-F238E27FC236}">
                <a16:creationId xmlns:a16="http://schemas.microsoft.com/office/drawing/2014/main" id="{7893E729-6741-E544-846C-01B33615C30F}"/>
              </a:ext>
            </a:extLst>
          </p:cNvPr>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3108560" y="1577653"/>
            <a:ext cx="5694270" cy="3203026"/>
          </a:xfrm>
          <a:prstGeom prst="rect">
            <a:avLst/>
          </a:prstGeom>
        </p:spPr>
      </p:pic>
      <p:sp>
        <p:nvSpPr>
          <p:cNvPr id="6" name="Rectangle 25">
            <a:extLst>
              <a:ext uri="{FF2B5EF4-FFF2-40B4-BE49-F238E27FC236}">
                <a16:creationId xmlns:a16="http://schemas.microsoft.com/office/drawing/2014/main" id="{82292CFB-F73D-0349-8438-5D318D58276E}"/>
              </a:ext>
            </a:extLst>
          </p:cNvPr>
          <p:cNvSpPr/>
          <p:nvPr/>
        </p:nvSpPr>
        <p:spPr>
          <a:xfrm>
            <a:off x="4316283" y="1146766"/>
            <a:ext cx="3242250" cy="430887"/>
          </a:xfrm>
          <a:prstGeom prst="rect">
            <a:avLst/>
          </a:prstGeom>
        </p:spPr>
        <p:txBody>
          <a:bodyPr wrap="square">
            <a:spAutoFit/>
          </a:bodyPr>
          <a:lstStyle/>
          <a:p>
            <a:pPr algn="ctr"/>
            <a:r>
              <a:rPr lang="en-US" sz="2200" dirty="0"/>
              <a:t>Initialization by edge flow</a:t>
            </a:r>
          </a:p>
        </p:txBody>
      </p:sp>
      <p:sp>
        <p:nvSpPr>
          <p:cNvPr id="7" name="Rectangle 26">
            <a:extLst>
              <a:ext uri="{FF2B5EF4-FFF2-40B4-BE49-F238E27FC236}">
                <a16:creationId xmlns:a16="http://schemas.microsoft.com/office/drawing/2014/main" id="{C3274C16-D2FC-634B-B867-C80CA8740F30}"/>
              </a:ext>
            </a:extLst>
          </p:cNvPr>
          <p:cNvSpPr/>
          <p:nvPr/>
        </p:nvSpPr>
        <p:spPr>
          <a:xfrm>
            <a:off x="4198667" y="1146766"/>
            <a:ext cx="3638281" cy="430887"/>
          </a:xfrm>
          <a:prstGeom prst="rect">
            <a:avLst/>
          </a:prstGeom>
        </p:spPr>
        <p:txBody>
          <a:bodyPr wrap="square">
            <a:spAutoFit/>
          </a:bodyPr>
          <a:lstStyle/>
          <a:p>
            <a:pPr algn="ctr"/>
            <a:r>
              <a:rPr lang="en-US" sz="2200" dirty="0"/>
              <a:t>Initialization by optical flow</a:t>
            </a:r>
          </a:p>
        </p:txBody>
      </p:sp>
      <p:sp>
        <p:nvSpPr>
          <p:cNvPr id="8" name="Rectangle 8">
            <a:extLst>
              <a:ext uri="{FF2B5EF4-FFF2-40B4-BE49-F238E27FC236}">
                <a16:creationId xmlns:a16="http://schemas.microsoft.com/office/drawing/2014/main" id="{51E0EBB6-0ED6-6D4A-A5BC-247E152105A7}"/>
              </a:ext>
            </a:extLst>
          </p:cNvPr>
          <p:cNvSpPr/>
          <p:nvPr/>
        </p:nvSpPr>
        <p:spPr>
          <a:xfrm>
            <a:off x="1111668" y="1238206"/>
            <a:ext cx="1061261" cy="430887"/>
          </a:xfrm>
          <a:prstGeom prst="rect">
            <a:avLst/>
          </a:prstGeom>
        </p:spPr>
        <p:txBody>
          <a:bodyPr wrap="square">
            <a:spAutoFit/>
          </a:bodyPr>
          <a:lstStyle/>
          <a:p>
            <a:pPr algn="ctr"/>
            <a:r>
              <a:rPr lang="en-US" sz="2200" dirty="0"/>
              <a:t>Input</a:t>
            </a:r>
          </a:p>
        </p:txBody>
      </p:sp>
      <p:sp>
        <p:nvSpPr>
          <p:cNvPr id="9" name="Rectangle 10">
            <a:extLst>
              <a:ext uri="{FF2B5EF4-FFF2-40B4-BE49-F238E27FC236}">
                <a16:creationId xmlns:a16="http://schemas.microsoft.com/office/drawing/2014/main" id="{719AAE1D-16B5-F54B-A0B7-9F72CFF3AA60}"/>
              </a:ext>
            </a:extLst>
          </p:cNvPr>
          <p:cNvSpPr/>
          <p:nvPr/>
        </p:nvSpPr>
        <p:spPr>
          <a:xfrm>
            <a:off x="4063239" y="1144954"/>
            <a:ext cx="3638281" cy="430887"/>
          </a:xfrm>
          <a:prstGeom prst="rect">
            <a:avLst/>
          </a:prstGeom>
        </p:spPr>
        <p:txBody>
          <a:bodyPr wrap="square">
            <a:spAutoFit/>
          </a:bodyPr>
          <a:lstStyle/>
          <a:p>
            <a:pPr algn="ctr"/>
            <a:r>
              <a:rPr lang="en-US" sz="2200" dirty="0"/>
              <a:t>Initialization by zero flow</a:t>
            </a:r>
          </a:p>
        </p:txBody>
      </p:sp>
      <p:pic>
        <p:nvPicPr>
          <p:cNvPr id="10" name="Picture 11">
            <a:extLst>
              <a:ext uri="{FF2B5EF4-FFF2-40B4-BE49-F238E27FC236}">
                <a16:creationId xmlns:a16="http://schemas.microsoft.com/office/drawing/2014/main" id="{F84EC912-109D-F246-8EDE-5B7C7E8F5EA4}"/>
              </a:ext>
            </a:extLst>
          </p:cNvPr>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3108960" y="1575840"/>
            <a:ext cx="5696553" cy="3204311"/>
          </a:xfrm>
          <a:prstGeom prst="rect">
            <a:avLst/>
          </a:prstGeom>
        </p:spPr>
      </p:pic>
    </p:spTree>
    <p:extLst>
      <p:ext uri="{BB962C8B-B14F-4D97-AF65-F5344CB8AC3E}">
        <p14:creationId xmlns:p14="http://schemas.microsoft.com/office/powerpoint/2010/main" val="26980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a:extLst>
              <a:ext uri="{FF2B5EF4-FFF2-40B4-BE49-F238E27FC236}">
                <a16:creationId xmlns:a16="http://schemas.microsoft.com/office/drawing/2014/main" id="{00E8F2EA-0352-9A4E-A6CB-5923B35662B0}"/>
              </a:ext>
            </a:extLst>
          </p:cNvPr>
          <p:cNvSpPr/>
          <p:nvPr/>
        </p:nvSpPr>
        <p:spPr>
          <a:xfrm>
            <a:off x="1999243" y="2473350"/>
            <a:ext cx="1970411" cy="430887"/>
          </a:xfrm>
          <a:prstGeom prst="rect">
            <a:avLst/>
          </a:prstGeom>
        </p:spPr>
        <p:txBody>
          <a:bodyPr wrap="none">
            <a:spAutoFit/>
          </a:bodyPr>
          <a:lstStyle/>
          <a:p>
            <a:r>
              <a:rPr lang="en-US" sz="2200" dirty="0"/>
              <a:t>Input Sequence</a:t>
            </a:r>
          </a:p>
        </p:txBody>
      </p:sp>
      <p:pic>
        <p:nvPicPr>
          <p:cNvPr id="3" name="dorm1_input">
            <a:hlinkClick r:id="" action="ppaction://media"/>
            <a:extLst>
              <a:ext uri="{FF2B5EF4-FFF2-40B4-BE49-F238E27FC236}">
                <a16:creationId xmlns:a16="http://schemas.microsoft.com/office/drawing/2014/main" id="{0898F063-7B3D-544F-8A6A-695E322A5AB8}"/>
              </a:ext>
            </a:extLst>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586086" y="2904236"/>
            <a:ext cx="5153152" cy="2898648"/>
          </a:xfrm>
          <a:prstGeom prst="rect">
            <a:avLst/>
          </a:prstGeom>
        </p:spPr>
      </p:pic>
      <p:sp>
        <p:nvSpPr>
          <p:cNvPr id="4" name="TextBox 13">
            <a:extLst>
              <a:ext uri="{FF2B5EF4-FFF2-40B4-BE49-F238E27FC236}">
                <a16:creationId xmlns:a16="http://schemas.microsoft.com/office/drawing/2014/main" id="{C7DB8A96-56CE-5A47-9819-60CC22CB9869}"/>
              </a:ext>
            </a:extLst>
          </p:cNvPr>
          <p:cNvSpPr txBox="1"/>
          <p:nvPr/>
        </p:nvSpPr>
        <p:spPr>
          <a:xfrm>
            <a:off x="185041" y="1208911"/>
            <a:ext cx="1414302" cy="769441"/>
          </a:xfrm>
          <a:prstGeom prst="rect">
            <a:avLst/>
          </a:prstGeom>
          <a:noFill/>
          <a:ln>
            <a:solidFill>
              <a:schemeClr val="tx1"/>
            </a:solidFill>
          </a:ln>
        </p:spPr>
        <p:txBody>
          <a:bodyPr wrap="square" rtlCol="0">
            <a:spAutoFit/>
          </a:bodyPr>
          <a:lstStyle/>
          <a:p>
            <a:pPr algn="ctr"/>
            <a:r>
              <a:rPr lang="en-US" sz="2200" dirty="0"/>
              <a:t>Edge </a:t>
            </a:r>
          </a:p>
          <a:p>
            <a:pPr algn="ctr"/>
            <a:r>
              <a:rPr lang="en-US" sz="2200" dirty="0"/>
              <a:t>Extraction</a:t>
            </a:r>
          </a:p>
        </p:txBody>
      </p:sp>
      <p:sp>
        <p:nvSpPr>
          <p:cNvPr id="5" name="TextBox 14">
            <a:extLst>
              <a:ext uri="{FF2B5EF4-FFF2-40B4-BE49-F238E27FC236}">
                <a16:creationId xmlns:a16="http://schemas.microsoft.com/office/drawing/2014/main" id="{52C065AD-1E75-9445-A564-F5A70C17B2E5}"/>
              </a:ext>
            </a:extLst>
          </p:cNvPr>
          <p:cNvSpPr txBox="1"/>
          <p:nvPr/>
        </p:nvSpPr>
        <p:spPr>
          <a:xfrm>
            <a:off x="2006700" y="1208911"/>
            <a:ext cx="772275"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Edge </a:t>
            </a:r>
          </a:p>
          <a:p>
            <a:pPr algn="ctr"/>
            <a:r>
              <a:rPr lang="en-US" sz="2200" dirty="0">
                <a:solidFill>
                  <a:schemeClr val="bg1">
                    <a:lumMod val="65000"/>
                    <a:lumOff val="35000"/>
                  </a:schemeClr>
                </a:solidFill>
              </a:rPr>
              <a:t>Flow</a:t>
            </a:r>
          </a:p>
        </p:txBody>
      </p:sp>
      <p:sp>
        <p:nvSpPr>
          <p:cNvPr id="6" name="Right Arrow 15">
            <a:extLst>
              <a:ext uri="{FF2B5EF4-FFF2-40B4-BE49-F238E27FC236}">
                <a16:creationId xmlns:a16="http://schemas.microsoft.com/office/drawing/2014/main" id="{FAD35CFF-60B9-FC4E-A8A5-C48EA11AF135}"/>
              </a:ext>
            </a:extLst>
          </p:cNvPr>
          <p:cNvSpPr/>
          <p:nvPr/>
        </p:nvSpPr>
        <p:spPr>
          <a:xfrm>
            <a:off x="1668402" y="1455919"/>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7" name="TextBox 16">
            <a:extLst>
              <a:ext uri="{FF2B5EF4-FFF2-40B4-BE49-F238E27FC236}">
                <a16:creationId xmlns:a16="http://schemas.microsoft.com/office/drawing/2014/main" id="{9B382D5B-0475-8640-A145-C3ED14300513}"/>
              </a:ext>
            </a:extLst>
          </p:cNvPr>
          <p:cNvSpPr txBox="1"/>
          <p:nvPr/>
        </p:nvSpPr>
        <p:spPr>
          <a:xfrm>
            <a:off x="3213337" y="1208911"/>
            <a:ext cx="1465609"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Layer Separation</a:t>
            </a:r>
          </a:p>
        </p:txBody>
      </p:sp>
      <p:sp>
        <p:nvSpPr>
          <p:cNvPr id="8" name="Right Arrow 17">
            <a:extLst>
              <a:ext uri="{FF2B5EF4-FFF2-40B4-BE49-F238E27FC236}">
                <a16:creationId xmlns:a16="http://schemas.microsoft.com/office/drawing/2014/main" id="{4AA0D1C1-46E1-0C40-8581-3449F0815DA9}"/>
              </a:ext>
            </a:extLst>
          </p:cNvPr>
          <p:cNvSpPr/>
          <p:nvPr/>
        </p:nvSpPr>
        <p:spPr>
          <a:xfrm>
            <a:off x="2836942" y="1455919"/>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9" name="Right Arrow 19">
            <a:extLst>
              <a:ext uri="{FF2B5EF4-FFF2-40B4-BE49-F238E27FC236}">
                <a16:creationId xmlns:a16="http://schemas.microsoft.com/office/drawing/2014/main" id="{00585F35-84DE-324C-BF32-C20BA73051C3}"/>
              </a:ext>
            </a:extLst>
          </p:cNvPr>
          <p:cNvSpPr/>
          <p:nvPr/>
        </p:nvSpPr>
        <p:spPr>
          <a:xfrm>
            <a:off x="4736913" y="1455919"/>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0" name="TextBox 20">
            <a:extLst>
              <a:ext uri="{FF2B5EF4-FFF2-40B4-BE49-F238E27FC236}">
                <a16:creationId xmlns:a16="http://schemas.microsoft.com/office/drawing/2014/main" id="{4AE584F9-63DD-C945-BC5C-EB881855C6AD}"/>
              </a:ext>
            </a:extLst>
          </p:cNvPr>
          <p:cNvSpPr txBox="1"/>
          <p:nvPr/>
        </p:nvSpPr>
        <p:spPr>
          <a:xfrm>
            <a:off x="5076915" y="1208911"/>
            <a:ext cx="1918312"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Initial</a:t>
            </a:r>
            <a:br>
              <a:rPr lang="en-US" sz="2200" dirty="0">
                <a:solidFill>
                  <a:schemeClr val="bg1">
                    <a:lumMod val="65000"/>
                    <a:lumOff val="35000"/>
                  </a:schemeClr>
                </a:solidFill>
              </a:rPr>
            </a:br>
            <a:r>
              <a:rPr lang="en-US" sz="2200" dirty="0">
                <a:solidFill>
                  <a:schemeClr val="bg1">
                    <a:lumMod val="65000"/>
                    <a:lumOff val="35000"/>
                  </a:schemeClr>
                </a:solidFill>
              </a:rPr>
              <a:t>Decomposition</a:t>
            </a:r>
          </a:p>
        </p:txBody>
      </p:sp>
      <p:sp>
        <p:nvSpPr>
          <p:cNvPr id="11" name="TextBox 22">
            <a:extLst>
              <a:ext uri="{FF2B5EF4-FFF2-40B4-BE49-F238E27FC236}">
                <a16:creationId xmlns:a16="http://schemas.microsoft.com/office/drawing/2014/main" id="{E815F39C-B606-EC4D-93E4-B9E5B0E20DE7}"/>
              </a:ext>
            </a:extLst>
          </p:cNvPr>
          <p:cNvSpPr txBox="1"/>
          <p:nvPr/>
        </p:nvSpPr>
        <p:spPr>
          <a:xfrm>
            <a:off x="7391490" y="1219078"/>
            <a:ext cx="1689714"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Alternating</a:t>
            </a:r>
          </a:p>
          <a:p>
            <a:pPr algn="ctr"/>
            <a:r>
              <a:rPr lang="en-US" sz="2200" dirty="0">
                <a:solidFill>
                  <a:schemeClr val="bg1">
                    <a:lumMod val="65000"/>
                    <a:lumOff val="35000"/>
                  </a:schemeClr>
                </a:solidFill>
              </a:rPr>
              <a:t>Optimization</a:t>
            </a:r>
          </a:p>
        </p:txBody>
      </p:sp>
      <p:sp>
        <p:nvSpPr>
          <p:cNvPr id="12" name="Right Arrow 23">
            <a:extLst>
              <a:ext uri="{FF2B5EF4-FFF2-40B4-BE49-F238E27FC236}">
                <a16:creationId xmlns:a16="http://schemas.microsoft.com/office/drawing/2014/main" id="{AA9EAF2F-7060-AC4B-B444-CD1A1F2753A1}"/>
              </a:ext>
            </a:extLst>
          </p:cNvPr>
          <p:cNvSpPr/>
          <p:nvPr/>
        </p:nvSpPr>
        <p:spPr>
          <a:xfrm>
            <a:off x="7053193" y="1466086"/>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pic>
        <p:nvPicPr>
          <p:cNvPr id="13" name="dorm_edgemask">
            <a:hlinkClick r:id="" action="ppaction://media"/>
            <a:extLst>
              <a:ext uri="{FF2B5EF4-FFF2-40B4-BE49-F238E27FC236}">
                <a16:creationId xmlns:a16="http://schemas.microsoft.com/office/drawing/2014/main" id="{193613B5-03A0-2644-BFB8-4F2F1797D37A}"/>
              </a:ext>
            </a:extLst>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586086" y="2904236"/>
            <a:ext cx="5153152" cy="2898648"/>
          </a:xfrm>
          <a:prstGeom prst="rect">
            <a:avLst/>
          </a:prstGeom>
          <a:ln w="12700">
            <a:solidFill>
              <a:schemeClr val="tx1">
                <a:lumMod val="50000"/>
              </a:schemeClr>
            </a:solidFill>
          </a:ln>
        </p:spPr>
      </p:pic>
      <p:sp>
        <p:nvSpPr>
          <p:cNvPr id="14" name="Rectangle 21">
            <a:extLst>
              <a:ext uri="{FF2B5EF4-FFF2-40B4-BE49-F238E27FC236}">
                <a16:creationId xmlns:a16="http://schemas.microsoft.com/office/drawing/2014/main" id="{B1FE869D-B326-1947-8FC9-9CF7CF5E2767}"/>
              </a:ext>
            </a:extLst>
          </p:cNvPr>
          <p:cNvSpPr/>
          <p:nvPr/>
        </p:nvSpPr>
        <p:spPr>
          <a:xfrm>
            <a:off x="2228279" y="2473349"/>
            <a:ext cx="1512337" cy="430887"/>
          </a:xfrm>
          <a:prstGeom prst="rect">
            <a:avLst/>
          </a:prstGeom>
        </p:spPr>
        <p:txBody>
          <a:bodyPr wrap="none">
            <a:spAutoFit/>
          </a:bodyPr>
          <a:lstStyle/>
          <a:p>
            <a:r>
              <a:rPr lang="en-US" sz="2200" dirty="0"/>
              <a:t>Canny edge</a:t>
            </a:r>
          </a:p>
        </p:txBody>
      </p:sp>
    </p:spTree>
    <p:extLst>
      <p:ext uri="{BB962C8B-B14F-4D97-AF65-F5344CB8AC3E}">
        <p14:creationId xmlns:p14="http://schemas.microsoft.com/office/powerpoint/2010/main" val="20521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5100" fill="hold"/>
                                        <p:tgtEl>
                                          <p:spTgt spid="13"/>
                                        </p:tgtEl>
                                      </p:cBhvr>
                                    </p:cmd>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md type="call" cmd="stop">
                                      <p:cBhvr>
                                        <p:cTn id="15" dur="1">
                                          <p:stCondLst>
                                            <p:cond delay="0"/>
                                          </p:stCondLst>
                                        </p:cTn>
                                        <p:tgtEl>
                                          <p:spTgt spid="3"/>
                                        </p:tgtEl>
                                      </p:cBhvr>
                                    </p:cmd>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repeatCount="indefinite" fill="hold" display="0">
                  <p:stCondLst>
                    <p:cond delay="indefinite"/>
                  </p:stCondLst>
                  <p:endCondLst>
                    <p:cond evt="onNext" delay="0">
                      <p:tgtEl>
                        <p:sldTgt/>
                      </p:tgtEl>
                    </p:cond>
                  </p:endCondLst>
                </p:cTn>
                <p:tgtEl>
                  <p:spTgt spid="3"/>
                </p:tgtEl>
              </p:cMediaNode>
            </p:video>
            <p:video>
              <p:cMediaNode vol="80000">
                <p:cTn id="21" repeatCount="indefinite" fill="hold" display="0">
                  <p:stCondLst>
                    <p:cond delay="indefinite"/>
                  </p:stCondLst>
                  <p:endCondLst>
                    <p:cond evt="onNext" delay="0">
                      <p:tgtEl>
                        <p:sldTgt/>
                      </p:tgtEl>
                    </p:cond>
                  </p:endCondLst>
                </p:cTn>
                <p:tgtEl>
                  <p:spTgt spid="13"/>
                </p:tgtEl>
              </p:cMediaNode>
            </p:video>
          </p:childTnLst>
        </p:cTn>
      </p:par>
    </p:tnLst>
    <p:bldLst>
      <p:bldP spid="2"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19A0B-1C53-A041-A8DD-CA4D6CEF8FD7}"/>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5060899" y="2725437"/>
            <a:ext cx="3816501" cy="2145823"/>
          </a:xfrm>
          <a:prstGeom prst="rect">
            <a:avLst/>
          </a:prstGeom>
          <a:ln w="12700">
            <a:solidFill>
              <a:schemeClr val="tx1">
                <a:lumMod val="50000"/>
              </a:schemeClr>
            </a:solidFill>
          </a:ln>
        </p:spPr>
      </p:pic>
      <p:pic>
        <p:nvPicPr>
          <p:cNvPr id="3" name="Picture 3">
            <a:extLst>
              <a:ext uri="{FF2B5EF4-FFF2-40B4-BE49-F238E27FC236}">
                <a16:creationId xmlns:a16="http://schemas.microsoft.com/office/drawing/2014/main" id="{AE395C05-FE6A-BF45-AF13-561761165EBD}"/>
              </a:ext>
            </a:extLst>
          </p:cNvPr>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5060900" y="2725437"/>
            <a:ext cx="3814798" cy="2145824"/>
          </a:xfrm>
          <a:prstGeom prst="rect">
            <a:avLst/>
          </a:prstGeom>
          <a:ln w="12700">
            <a:solidFill>
              <a:schemeClr val="tx1">
                <a:lumMod val="50000"/>
              </a:schemeClr>
            </a:solidFill>
          </a:ln>
        </p:spPr>
      </p:pic>
      <p:sp>
        <p:nvSpPr>
          <p:cNvPr id="4" name="Right Arrow 17">
            <a:extLst>
              <a:ext uri="{FF2B5EF4-FFF2-40B4-BE49-F238E27FC236}">
                <a16:creationId xmlns:a16="http://schemas.microsoft.com/office/drawing/2014/main" id="{19F1CB3D-3246-8249-9699-886B45FFB76D}"/>
              </a:ext>
            </a:extLst>
          </p:cNvPr>
          <p:cNvSpPr/>
          <p:nvPr/>
        </p:nvSpPr>
        <p:spPr>
          <a:xfrm>
            <a:off x="4293367" y="3726663"/>
            <a:ext cx="308610" cy="267210"/>
          </a:xfrm>
          <a:prstGeom prst="rightArrow">
            <a:avLst>
              <a:gd name="adj1" fmla="val 21130"/>
              <a:gd name="adj2" fmla="val 592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8">
            <a:extLst>
              <a:ext uri="{FF2B5EF4-FFF2-40B4-BE49-F238E27FC236}">
                <a16:creationId xmlns:a16="http://schemas.microsoft.com/office/drawing/2014/main" id="{2A39CB61-B218-F14A-8D1D-FEDCD57B5414}"/>
              </a:ext>
            </a:extLst>
          </p:cNvPr>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408561" y="5039019"/>
            <a:ext cx="2719176" cy="1529537"/>
          </a:xfrm>
          <a:prstGeom prst="rect">
            <a:avLst/>
          </a:prstGeom>
        </p:spPr>
      </p:pic>
      <p:sp>
        <p:nvSpPr>
          <p:cNvPr id="6" name="Rectangle 19">
            <a:extLst>
              <a:ext uri="{FF2B5EF4-FFF2-40B4-BE49-F238E27FC236}">
                <a16:creationId xmlns:a16="http://schemas.microsoft.com/office/drawing/2014/main" id="{59DAA3BD-A02B-4E48-A8AB-F23A089BA24C}"/>
              </a:ext>
            </a:extLst>
          </p:cNvPr>
          <p:cNvSpPr/>
          <p:nvPr/>
        </p:nvSpPr>
        <p:spPr>
          <a:xfrm>
            <a:off x="3127737" y="5634510"/>
            <a:ext cx="627095" cy="338554"/>
          </a:xfrm>
          <a:prstGeom prst="rect">
            <a:avLst/>
          </a:prstGeom>
        </p:spPr>
        <p:txBody>
          <a:bodyPr wrap="none">
            <a:spAutoFit/>
          </a:bodyPr>
          <a:lstStyle/>
          <a:p>
            <a:r>
              <a:rPr lang="en-US" altLang="zh-CN" sz="1600" dirty="0"/>
              <a:t>Input</a:t>
            </a:r>
            <a:endParaRPr lang="en-US" sz="1600" dirty="0"/>
          </a:p>
        </p:txBody>
      </p:sp>
      <p:pic>
        <p:nvPicPr>
          <p:cNvPr id="7" name="Picture 20">
            <a:extLst>
              <a:ext uri="{FF2B5EF4-FFF2-40B4-BE49-F238E27FC236}">
                <a16:creationId xmlns:a16="http://schemas.microsoft.com/office/drawing/2014/main" id="{22BDA008-A0BA-124B-8A1C-4410AA09FD53}"/>
              </a:ext>
            </a:extLst>
          </p:cNvPr>
          <p:cNvPicPr>
            <a:picLocks noChangeAspect="1"/>
          </p:cNvPicPr>
          <p:nvPr/>
        </p:nvPicPr>
        <p:blipFill>
          <a:blip r:embed="rId11" r:link="rId12" cstate="print">
            <a:extLst>
              <a:ext uri="{28A0092B-C50C-407E-A947-70E740481C1C}">
                <a14:useLocalDpi xmlns:a14="http://schemas.microsoft.com/office/drawing/2010/main" val="0"/>
              </a:ext>
            </a:extLst>
          </a:blip>
          <a:stretch>
            <a:fillRect/>
          </a:stretch>
        </p:blipFill>
        <p:spPr>
          <a:xfrm>
            <a:off x="4935870" y="5517459"/>
            <a:ext cx="972766" cy="972766"/>
          </a:xfrm>
          <a:prstGeom prst="rect">
            <a:avLst/>
          </a:prstGeom>
        </p:spPr>
      </p:pic>
      <p:sp>
        <p:nvSpPr>
          <p:cNvPr id="8" name="Rectangle 21">
            <a:extLst>
              <a:ext uri="{FF2B5EF4-FFF2-40B4-BE49-F238E27FC236}">
                <a16:creationId xmlns:a16="http://schemas.microsoft.com/office/drawing/2014/main" id="{2907BFCE-F8A9-8A44-95D1-A69B48911089}"/>
              </a:ext>
            </a:extLst>
          </p:cNvPr>
          <p:cNvSpPr/>
          <p:nvPr/>
        </p:nvSpPr>
        <p:spPr>
          <a:xfrm>
            <a:off x="5927338" y="5634510"/>
            <a:ext cx="3814798" cy="369332"/>
          </a:xfrm>
          <a:prstGeom prst="rect">
            <a:avLst/>
          </a:prstGeom>
        </p:spPr>
        <p:txBody>
          <a:bodyPr wrap="square">
            <a:spAutoFit/>
          </a:bodyPr>
          <a:lstStyle/>
          <a:p>
            <a:r>
              <a:rPr lang="en-US" dirty="0"/>
              <a:t>Flow color</a:t>
            </a:r>
            <a:r>
              <a:rPr lang="zh-CN" altLang="en-US" dirty="0"/>
              <a:t> </a:t>
            </a:r>
            <a:r>
              <a:rPr lang="en-US" dirty="0"/>
              <a:t>visualization</a:t>
            </a:r>
          </a:p>
        </p:txBody>
      </p:sp>
      <p:sp>
        <p:nvSpPr>
          <p:cNvPr id="9" name="Slide Number Placeholder 5">
            <a:extLst>
              <a:ext uri="{FF2B5EF4-FFF2-40B4-BE49-F238E27FC236}">
                <a16:creationId xmlns:a16="http://schemas.microsoft.com/office/drawing/2014/main" id="{246C58BC-ED60-0248-962E-5C40EE6A0148}"/>
              </a:ext>
            </a:extLst>
          </p:cNvPr>
          <p:cNvSpPr>
            <a:spLocks noGrp="1"/>
          </p:cNvSpPr>
          <p:nvPr>
            <p:ph type="sldNum" sz="quarter" idx="12"/>
          </p:nvPr>
        </p:nvSpPr>
        <p:spPr>
          <a:xfrm>
            <a:off x="4225099" y="6122594"/>
            <a:ext cx="2743200" cy="365125"/>
          </a:xfrm>
        </p:spPr>
        <p:txBody>
          <a:bodyPr/>
          <a:lstStyle/>
          <a:p>
            <a:fld id="{E1FEFE07-F622-415A-B0FA-2B2F38D1F3F0}" type="slidenum">
              <a:rPr lang="en-US" smtClean="0"/>
              <a:t>37</a:t>
            </a:fld>
            <a:endParaRPr lang="en-US"/>
          </a:p>
        </p:txBody>
      </p:sp>
      <p:sp>
        <p:nvSpPr>
          <p:cNvPr id="10" name="Rectangle 23">
            <a:extLst>
              <a:ext uri="{FF2B5EF4-FFF2-40B4-BE49-F238E27FC236}">
                <a16:creationId xmlns:a16="http://schemas.microsoft.com/office/drawing/2014/main" id="{2FF82CAD-5516-B345-B13B-1F6403B4A942}"/>
              </a:ext>
            </a:extLst>
          </p:cNvPr>
          <p:cNvSpPr/>
          <p:nvPr/>
        </p:nvSpPr>
        <p:spPr>
          <a:xfrm>
            <a:off x="6367732" y="2199764"/>
            <a:ext cx="1414302" cy="430887"/>
          </a:xfrm>
          <a:prstGeom prst="rect">
            <a:avLst/>
          </a:prstGeom>
        </p:spPr>
        <p:txBody>
          <a:bodyPr wrap="square">
            <a:spAutoFit/>
          </a:bodyPr>
          <a:lstStyle/>
          <a:p>
            <a:r>
              <a:rPr lang="en-US" altLang="zh-CN" sz="2200" dirty="0"/>
              <a:t>Edge flow</a:t>
            </a:r>
            <a:endParaRPr lang="en-US" sz="2200" dirty="0"/>
          </a:p>
        </p:txBody>
      </p:sp>
      <p:pic>
        <p:nvPicPr>
          <p:cNvPr id="11" name="dorm_edgemask">
            <a:hlinkClick r:id="" action="ppaction://media"/>
            <a:extLst>
              <a:ext uri="{FF2B5EF4-FFF2-40B4-BE49-F238E27FC236}">
                <a16:creationId xmlns:a16="http://schemas.microsoft.com/office/drawing/2014/main" id="{2E33FFBB-249F-C04D-865C-A9D79A273A4C}"/>
              </a:ext>
            </a:extLst>
          </p:cNvPr>
          <p:cNvPicPr>
            <a:picLocks noChangeAspect="1"/>
          </p:cNvPicPr>
          <p:nvPr>
            <a:videoFile r:link="rId2"/>
            <p:extLst>
              <p:ext uri="{DAA4B4D4-6D71-4841-9C94-3DE7FCFB9230}">
                <p14:media xmlns:p14="http://schemas.microsoft.com/office/powerpoint/2010/main" r:link="rId1"/>
              </p:ext>
            </p:extLst>
          </p:nvPr>
        </p:nvPicPr>
        <p:blipFill>
          <a:blip r:embed="rId13"/>
          <a:stretch>
            <a:fillRect/>
          </a:stretch>
        </p:blipFill>
        <p:spPr>
          <a:xfrm>
            <a:off x="294260" y="2725437"/>
            <a:ext cx="3814798" cy="2145824"/>
          </a:xfrm>
          <a:prstGeom prst="rect">
            <a:avLst/>
          </a:prstGeom>
          <a:ln w="12700">
            <a:solidFill>
              <a:schemeClr val="tx1">
                <a:lumMod val="50000"/>
              </a:schemeClr>
            </a:solidFill>
          </a:ln>
        </p:spPr>
      </p:pic>
      <p:sp>
        <p:nvSpPr>
          <p:cNvPr id="12" name="Rectangle 25">
            <a:extLst>
              <a:ext uri="{FF2B5EF4-FFF2-40B4-BE49-F238E27FC236}">
                <a16:creationId xmlns:a16="http://schemas.microsoft.com/office/drawing/2014/main" id="{17961437-360D-CE49-A73F-FCC5DEDBED73}"/>
              </a:ext>
            </a:extLst>
          </p:cNvPr>
          <p:cNvSpPr/>
          <p:nvPr/>
        </p:nvSpPr>
        <p:spPr>
          <a:xfrm>
            <a:off x="1569231" y="2299651"/>
            <a:ext cx="1414302" cy="430887"/>
          </a:xfrm>
          <a:prstGeom prst="rect">
            <a:avLst/>
          </a:prstGeom>
        </p:spPr>
        <p:txBody>
          <a:bodyPr wrap="square">
            <a:spAutoFit/>
          </a:bodyPr>
          <a:lstStyle/>
          <a:p>
            <a:r>
              <a:rPr lang="en-US" sz="2200" dirty="0"/>
              <a:t>Edge map</a:t>
            </a:r>
          </a:p>
        </p:txBody>
      </p:sp>
      <p:sp>
        <p:nvSpPr>
          <p:cNvPr id="13" name="TextBox 24">
            <a:extLst>
              <a:ext uri="{FF2B5EF4-FFF2-40B4-BE49-F238E27FC236}">
                <a16:creationId xmlns:a16="http://schemas.microsoft.com/office/drawing/2014/main" id="{9440391F-CC43-C44A-95CB-B9BC8E91279B}"/>
              </a:ext>
            </a:extLst>
          </p:cNvPr>
          <p:cNvSpPr txBox="1"/>
          <p:nvPr/>
        </p:nvSpPr>
        <p:spPr>
          <a:xfrm>
            <a:off x="154929" y="1228112"/>
            <a:ext cx="1414302" cy="769441"/>
          </a:xfrm>
          <a:prstGeom prst="rect">
            <a:avLst/>
          </a:prstGeom>
          <a:noFill/>
          <a:ln>
            <a:solidFill>
              <a:schemeClr val="tx1">
                <a:lumMod val="50000"/>
              </a:schemeClr>
            </a:solidFill>
          </a:ln>
        </p:spPr>
        <p:txBody>
          <a:bodyPr wrap="square" rtlCol="0">
            <a:spAutoFit/>
          </a:bodyPr>
          <a:lstStyle/>
          <a:p>
            <a:pPr algn="ctr"/>
            <a:r>
              <a:rPr lang="en-US" sz="2200" dirty="0">
                <a:solidFill>
                  <a:schemeClr val="tx1">
                    <a:lumMod val="50000"/>
                  </a:schemeClr>
                </a:solidFill>
              </a:rPr>
              <a:t>Edge </a:t>
            </a:r>
          </a:p>
          <a:p>
            <a:pPr algn="ctr"/>
            <a:r>
              <a:rPr lang="en-US" sz="2200" dirty="0">
                <a:solidFill>
                  <a:schemeClr val="tx1">
                    <a:lumMod val="50000"/>
                  </a:schemeClr>
                </a:solidFill>
              </a:rPr>
              <a:t>Extraction</a:t>
            </a:r>
          </a:p>
        </p:txBody>
      </p:sp>
      <p:sp>
        <p:nvSpPr>
          <p:cNvPr id="14" name="TextBox 35">
            <a:extLst>
              <a:ext uri="{FF2B5EF4-FFF2-40B4-BE49-F238E27FC236}">
                <a16:creationId xmlns:a16="http://schemas.microsoft.com/office/drawing/2014/main" id="{01850328-ED78-9D4A-8ADA-39414F235369}"/>
              </a:ext>
            </a:extLst>
          </p:cNvPr>
          <p:cNvSpPr txBox="1"/>
          <p:nvPr/>
        </p:nvSpPr>
        <p:spPr>
          <a:xfrm>
            <a:off x="1976588" y="1228112"/>
            <a:ext cx="772275" cy="769441"/>
          </a:xfrm>
          <a:prstGeom prst="rect">
            <a:avLst/>
          </a:prstGeom>
          <a:noFill/>
          <a:ln>
            <a:solidFill>
              <a:schemeClr val="tx1"/>
            </a:solidFill>
          </a:ln>
        </p:spPr>
        <p:txBody>
          <a:bodyPr wrap="square" rtlCol="0">
            <a:spAutoFit/>
          </a:bodyPr>
          <a:lstStyle/>
          <a:p>
            <a:pPr algn="ctr"/>
            <a:r>
              <a:rPr lang="en-US" sz="2200" dirty="0"/>
              <a:t>Edge </a:t>
            </a:r>
          </a:p>
          <a:p>
            <a:pPr algn="ctr"/>
            <a:r>
              <a:rPr lang="en-US" sz="2200" dirty="0"/>
              <a:t>Flow</a:t>
            </a:r>
          </a:p>
        </p:txBody>
      </p:sp>
      <p:sp>
        <p:nvSpPr>
          <p:cNvPr id="15" name="Right Arrow 36">
            <a:extLst>
              <a:ext uri="{FF2B5EF4-FFF2-40B4-BE49-F238E27FC236}">
                <a16:creationId xmlns:a16="http://schemas.microsoft.com/office/drawing/2014/main" id="{7E1C2FD3-4A46-BA43-B742-CC75FA1991B4}"/>
              </a:ext>
            </a:extLst>
          </p:cNvPr>
          <p:cNvSpPr/>
          <p:nvPr/>
        </p:nvSpPr>
        <p:spPr>
          <a:xfrm>
            <a:off x="1638290" y="1475120"/>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6" name="TextBox 37">
            <a:extLst>
              <a:ext uri="{FF2B5EF4-FFF2-40B4-BE49-F238E27FC236}">
                <a16:creationId xmlns:a16="http://schemas.microsoft.com/office/drawing/2014/main" id="{14333B91-64D7-2C4E-9DA0-179EC8E1E139}"/>
              </a:ext>
            </a:extLst>
          </p:cNvPr>
          <p:cNvSpPr txBox="1"/>
          <p:nvPr/>
        </p:nvSpPr>
        <p:spPr>
          <a:xfrm>
            <a:off x="3183225" y="1228112"/>
            <a:ext cx="1465609"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Layer Separation</a:t>
            </a:r>
          </a:p>
        </p:txBody>
      </p:sp>
      <p:sp>
        <p:nvSpPr>
          <p:cNvPr id="17" name="Right Arrow 38">
            <a:extLst>
              <a:ext uri="{FF2B5EF4-FFF2-40B4-BE49-F238E27FC236}">
                <a16:creationId xmlns:a16="http://schemas.microsoft.com/office/drawing/2014/main" id="{A450319F-84F2-8442-8AA1-7AF68CBC709C}"/>
              </a:ext>
            </a:extLst>
          </p:cNvPr>
          <p:cNvSpPr/>
          <p:nvPr/>
        </p:nvSpPr>
        <p:spPr>
          <a:xfrm>
            <a:off x="2806830" y="1475120"/>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8" name="Right Arrow 39">
            <a:extLst>
              <a:ext uri="{FF2B5EF4-FFF2-40B4-BE49-F238E27FC236}">
                <a16:creationId xmlns:a16="http://schemas.microsoft.com/office/drawing/2014/main" id="{44D1AAE6-D7B3-EB4D-A30C-5F954519E2CC}"/>
              </a:ext>
            </a:extLst>
          </p:cNvPr>
          <p:cNvSpPr/>
          <p:nvPr/>
        </p:nvSpPr>
        <p:spPr>
          <a:xfrm>
            <a:off x="4706801" y="1475120"/>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9" name="TextBox 40">
            <a:extLst>
              <a:ext uri="{FF2B5EF4-FFF2-40B4-BE49-F238E27FC236}">
                <a16:creationId xmlns:a16="http://schemas.microsoft.com/office/drawing/2014/main" id="{60B3538F-4367-0543-8E19-DC47627398B6}"/>
              </a:ext>
            </a:extLst>
          </p:cNvPr>
          <p:cNvSpPr txBox="1"/>
          <p:nvPr/>
        </p:nvSpPr>
        <p:spPr>
          <a:xfrm>
            <a:off x="5046803" y="1228112"/>
            <a:ext cx="1918312"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Initial</a:t>
            </a:r>
            <a:br>
              <a:rPr lang="en-US" sz="2200" dirty="0">
                <a:solidFill>
                  <a:schemeClr val="bg1">
                    <a:lumMod val="65000"/>
                    <a:lumOff val="35000"/>
                  </a:schemeClr>
                </a:solidFill>
              </a:rPr>
            </a:br>
            <a:r>
              <a:rPr lang="en-US" sz="2200" dirty="0">
                <a:solidFill>
                  <a:schemeClr val="bg1">
                    <a:lumMod val="65000"/>
                    <a:lumOff val="35000"/>
                  </a:schemeClr>
                </a:solidFill>
              </a:rPr>
              <a:t>Decomposition</a:t>
            </a:r>
          </a:p>
        </p:txBody>
      </p:sp>
      <p:sp>
        <p:nvSpPr>
          <p:cNvPr id="20" name="TextBox 41">
            <a:extLst>
              <a:ext uri="{FF2B5EF4-FFF2-40B4-BE49-F238E27FC236}">
                <a16:creationId xmlns:a16="http://schemas.microsoft.com/office/drawing/2014/main" id="{A7451A81-2445-A946-8079-71809FCEB605}"/>
              </a:ext>
            </a:extLst>
          </p:cNvPr>
          <p:cNvSpPr txBox="1"/>
          <p:nvPr/>
        </p:nvSpPr>
        <p:spPr>
          <a:xfrm>
            <a:off x="7361378" y="1238279"/>
            <a:ext cx="1689714"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Alternating</a:t>
            </a:r>
          </a:p>
          <a:p>
            <a:pPr algn="ctr"/>
            <a:r>
              <a:rPr lang="en-US" sz="2200" dirty="0">
                <a:solidFill>
                  <a:schemeClr val="bg1">
                    <a:lumMod val="65000"/>
                    <a:lumOff val="35000"/>
                  </a:schemeClr>
                </a:solidFill>
              </a:rPr>
              <a:t>Optimization</a:t>
            </a:r>
          </a:p>
        </p:txBody>
      </p:sp>
      <p:sp>
        <p:nvSpPr>
          <p:cNvPr id="21" name="Right Arrow 42">
            <a:extLst>
              <a:ext uri="{FF2B5EF4-FFF2-40B4-BE49-F238E27FC236}">
                <a16:creationId xmlns:a16="http://schemas.microsoft.com/office/drawing/2014/main" id="{5A06FB6D-4AB0-BE4F-BA35-B4C81F497CF6}"/>
              </a:ext>
            </a:extLst>
          </p:cNvPr>
          <p:cNvSpPr/>
          <p:nvPr/>
        </p:nvSpPr>
        <p:spPr>
          <a:xfrm>
            <a:off x="7023081" y="1485287"/>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Tree>
    <p:extLst>
      <p:ext uri="{BB962C8B-B14F-4D97-AF65-F5344CB8AC3E}">
        <p14:creationId xmlns:p14="http://schemas.microsoft.com/office/powerpoint/2010/main" val="27491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0" fill="hold"/>
                                        <p:tgtEl>
                                          <p:spTgt spid="11"/>
                                        </p:tgtEl>
                                      </p:cBhvr>
                                    </p:cmd>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xit" presetSubtype="0" fill="hold"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11"/>
                </p:tgtEl>
              </p:cMediaNode>
            </p:video>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8">
            <a:extLst>
              <a:ext uri="{FF2B5EF4-FFF2-40B4-BE49-F238E27FC236}">
                <a16:creationId xmlns:a16="http://schemas.microsoft.com/office/drawing/2014/main" id="{2A39CB61-B218-F14A-8D1D-FEDCD57B5414}"/>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408561" y="5039019"/>
            <a:ext cx="2719176" cy="1529537"/>
          </a:xfrm>
          <a:prstGeom prst="rect">
            <a:avLst/>
          </a:prstGeom>
        </p:spPr>
      </p:pic>
      <p:sp>
        <p:nvSpPr>
          <p:cNvPr id="6" name="Rectangle 19">
            <a:extLst>
              <a:ext uri="{FF2B5EF4-FFF2-40B4-BE49-F238E27FC236}">
                <a16:creationId xmlns:a16="http://schemas.microsoft.com/office/drawing/2014/main" id="{59DAA3BD-A02B-4E48-A8AB-F23A089BA24C}"/>
              </a:ext>
            </a:extLst>
          </p:cNvPr>
          <p:cNvSpPr/>
          <p:nvPr/>
        </p:nvSpPr>
        <p:spPr>
          <a:xfrm>
            <a:off x="3127737" y="5634510"/>
            <a:ext cx="627095" cy="338554"/>
          </a:xfrm>
          <a:prstGeom prst="rect">
            <a:avLst/>
          </a:prstGeom>
        </p:spPr>
        <p:txBody>
          <a:bodyPr wrap="none">
            <a:spAutoFit/>
          </a:bodyPr>
          <a:lstStyle/>
          <a:p>
            <a:r>
              <a:rPr lang="en-US" altLang="zh-CN" sz="1600" dirty="0"/>
              <a:t>Input</a:t>
            </a:r>
            <a:endParaRPr lang="en-US" sz="1600" dirty="0"/>
          </a:p>
        </p:txBody>
      </p:sp>
      <p:pic>
        <p:nvPicPr>
          <p:cNvPr id="7" name="Picture 20">
            <a:extLst>
              <a:ext uri="{FF2B5EF4-FFF2-40B4-BE49-F238E27FC236}">
                <a16:creationId xmlns:a16="http://schemas.microsoft.com/office/drawing/2014/main" id="{22BDA008-A0BA-124B-8A1C-4410AA09FD53}"/>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4935870" y="5517459"/>
            <a:ext cx="972766" cy="972766"/>
          </a:xfrm>
          <a:prstGeom prst="rect">
            <a:avLst/>
          </a:prstGeom>
        </p:spPr>
      </p:pic>
      <p:sp>
        <p:nvSpPr>
          <p:cNvPr id="8" name="Rectangle 21">
            <a:extLst>
              <a:ext uri="{FF2B5EF4-FFF2-40B4-BE49-F238E27FC236}">
                <a16:creationId xmlns:a16="http://schemas.microsoft.com/office/drawing/2014/main" id="{2907BFCE-F8A9-8A44-95D1-A69B48911089}"/>
              </a:ext>
            </a:extLst>
          </p:cNvPr>
          <p:cNvSpPr/>
          <p:nvPr/>
        </p:nvSpPr>
        <p:spPr>
          <a:xfrm>
            <a:off x="5927338" y="5634510"/>
            <a:ext cx="3814798" cy="369332"/>
          </a:xfrm>
          <a:prstGeom prst="rect">
            <a:avLst/>
          </a:prstGeom>
        </p:spPr>
        <p:txBody>
          <a:bodyPr wrap="square">
            <a:spAutoFit/>
          </a:bodyPr>
          <a:lstStyle/>
          <a:p>
            <a:r>
              <a:rPr lang="en-US" dirty="0"/>
              <a:t>Flow color</a:t>
            </a:r>
            <a:r>
              <a:rPr lang="zh-CN" altLang="en-US" dirty="0"/>
              <a:t> </a:t>
            </a:r>
            <a:r>
              <a:rPr lang="en-US" dirty="0"/>
              <a:t>visualization</a:t>
            </a:r>
          </a:p>
        </p:txBody>
      </p:sp>
      <p:sp>
        <p:nvSpPr>
          <p:cNvPr id="9" name="Slide Number Placeholder 5">
            <a:extLst>
              <a:ext uri="{FF2B5EF4-FFF2-40B4-BE49-F238E27FC236}">
                <a16:creationId xmlns:a16="http://schemas.microsoft.com/office/drawing/2014/main" id="{246C58BC-ED60-0248-962E-5C40EE6A0148}"/>
              </a:ext>
            </a:extLst>
          </p:cNvPr>
          <p:cNvSpPr>
            <a:spLocks noGrp="1"/>
          </p:cNvSpPr>
          <p:nvPr>
            <p:ph type="sldNum" sz="quarter" idx="12"/>
          </p:nvPr>
        </p:nvSpPr>
        <p:spPr>
          <a:xfrm>
            <a:off x="4225099" y="6122594"/>
            <a:ext cx="2743200" cy="365125"/>
          </a:xfrm>
        </p:spPr>
        <p:txBody>
          <a:bodyPr/>
          <a:lstStyle/>
          <a:p>
            <a:fld id="{E1FEFE07-F622-415A-B0FA-2B2F38D1F3F0}" type="slidenum">
              <a:rPr lang="en-US" smtClean="0"/>
              <a:t>38</a:t>
            </a:fld>
            <a:endParaRPr lang="en-US"/>
          </a:p>
        </p:txBody>
      </p:sp>
      <p:pic>
        <p:nvPicPr>
          <p:cNvPr id="22" name="Picture 18">
            <a:extLst>
              <a:ext uri="{FF2B5EF4-FFF2-40B4-BE49-F238E27FC236}">
                <a16:creationId xmlns:a16="http://schemas.microsoft.com/office/drawing/2014/main" id="{445516E6-3AD3-0347-94EB-F97196DF443E}"/>
              </a:ext>
            </a:extLst>
          </p:cNvPr>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5060902" y="2597278"/>
            <a:ext cx="3811213" cy="2143807"/>
          </a:xfrm>
          <a:prstGeom prst="rect">
            <a:avLst/>
          </a:prstGeom>
          <a:ln w="12700">
            <a:solidFill>
              <a:schemeClr val="tx1">
                <a:lumMod val="50000"/>
              </a:schemeClr>
            </a:solidFill>
          </a:ln>
        </p:spPr>
      </p:pic>
      <p:pic>
        <p:nvPicPr>
          <p:cNvPr id="23" name="Picture 3">
            <a:extLst>
              <a:ext uri="{FF2B5EF4-FFF2-40B4-BE49-F238E27FC236}">
                <a16:creationId xmlns:a16="http://schemas.microsoft.com/office/drawing/2014/main" id="{70F58CB8-229B-4240-B415-B198665C0A9B}"/>
              </a:ext>
            </a:extLst>
          </p:cNvPr>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5062047" y="2596025"/>
            <a:ext cx="3811213" cy="2143807"/>
          </a:xfrm>
          <a:prstGeom prst="rect">
            <a:avLst/>
          </a:prstGeom>
          <a:ln w="12700">
            <a:solidFill>
              <a:schemeClr val="tx1">
                <a:lumMod val="50000"/>
              </a:schemeClr>
            </a:solidFill>
          </a:ln>
        </p:spPr>
      </p:pic>
      <p:sp>
        <p:nvSpPr>
          <p:cNvPr id="24" name="Rectangle 4">
            <a:extLst>
              <a:ext uri="{FF2B5EF4-FFF2-40B4-BE49-F238E27FC236}">
                <a16:creationId xmlns:a16="http://schemas.microsoft.com/office/drawing/2014/main" id="{EDE154B2-239F-2343-8992-CC6F8F00E91A}"/>
              </a:ext>
            </a:extLst>
          </p:cNvPr>
          <p:cNvSpPr/>
          <p:nvPr/>
        </p:nvSpPr>
        <p:spPr>
          <a:xfrm>
            <a:off x="5049987" y="2581691"/>
            <a:ext cx="3822128" cy="2148875"/>
          </a:xfrm>
          <a:prstGeom prst="rect">
            <a:avLst/>
          </a:prstGeom>
          <a:blipFill dpi="0" rotWithShape="1">
            <a:blip r:embed="rId11" r:link="rId12">
              <a:alphaModFix amt="50000"/>
            </a:blip>
            <a:srcRect/>
            <a:stretch>
              <a:fillRect/>
            </a:stretch>
          </a:bli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a:extLst>
              <a:ext uri="{FF2B5EF4-FFF2-40B4-BE49-F238E27FC236}">
                <a16:creationId xmlns:a16="http://schemas.microsoft.com/office/drawing/2014/main" id="{3636CD30-70FE-384E-8AA3-294D6DCBEE37}"/>
              </a:ext>
            </a:extLst>
          </p:cNvPr>
          <p:cNvPicPr>
            <a:picLocks noChangeAspect="1"/>
          </p:cNvPicPr>
          <p:nvPr/>
        </p:nvPicPr>
        <p:blipFill>
          <a:blip r:embed="rId11" r:link="rId13">
            <a:extLst>
              <a:ext uri="{28A0092B-C50C-407E-A947-70E740481C1C}">
                <a14:useLocalDpi xmlns:a14="http://schemas.microsoft.com/office/drawing/2010/main" val="0"/>
              </a:ext>
            </a:extLst>
          </a:blip>
          <a:stretch>
            <a:fillRect/>
          </a:stretch>
        </p:blipFill>
        <p:spPr>
          <a:xfrm>
            <a:off x="268301" y="2616504"/>
            <a:ext cx="3814799" cy="2145824"/>
          </a:xfrm>
          <a:prstGeom prst="rect">
            <a:avLst/>
          </a:prstGeom>
          <a:ln w="12700">
            <a:solidFill>
              <a:schemeClr val="tx1">
                <a:lumMod val="50000"/>
              </a:schemeClr>
            </a:solidFill>
          </a:ln>
        </p:spPr>
      </p:pic>
      <p:sp>
        <p:nvSpPr>
          <p:cNvPr id="28" name="Rectangle 21">
            <a:extLst>
              <a:ext uri="{FF2B5EF4-FFF2-40B4-BE49-F238E27FC236}">
                <a16:creationId xmlns:a16="http://schemas.microsoft.com/office/drawing/2014/main" id="{223C38AE-292E-E34F-9456-0C97B496DB17}"/>
              </a:ext>
            </a:extLst>
          </p:cNvPr>
          <p:cNvSpPr/>
          <p:nvPr/>
        </p:nvSpPr>
        <p:spPr>
          <a:xfrm>
            <a:off x="895317" y="2150804"/>
            <a:ext cx="2776675" cy="430887"/>
          </a:xfrm>
          <a:prstGeom prst="rect">
            <a:avLst/>
          </a:prstGeom>
        </p:spPr>
        <p:txBody>
          <a:bodyPr wrap="square">
            <a:spAutoFit/>
          </a:bodyPr>
          <a:lstStyle/>
          <a:p>
            <a:r>
              <a:rPr lang="en-US" altLang="zh-CN" sz="2200" dirty="0"/>
              <a:t>Motion of Background</a:t>
            </a:r>
            <a:endParaRPr lang="en-US" sz="2200" dirty="0"/>
          </a:p>
        </p:txBody>
      </p:sp>
      <p:sp>
        <p:nvSpPr>
          <p:cNvPr id="29" name="Rectangle 22">
            <a:extLst>
              <a:ext uri="{FF2B5EF4-FFF2-40B4-BE49-F238E27FC236}">
                <a16:creationId xmlns:a16="http://schemas.microsoft.com/office/drawing/2014/main" id="{105E54CB-D30E-A34A-961E-2220C980AD52}"/>
              </a:ext>
            </a:extLst>
          </p:cNvPr>
          <p:cNvSpPr/>
          <p:nvPr/>
        </p:nvSpPr>
        <p:spPr>
          <a:xfrm>
            <a:off x="5596699" y="2059411"/>
            <a:ext cx="2880533" cy="430887"/>
          </a:xfrm>
          <a:prstGeom prst="rect">
            <a:avLst/>
          </a:prstGeom>
        </p:spPr>
        <p:txBody>
          <a:bodyPr wrap="square">
            <a:spAutoFit/>
          </a:bodyPr>
          <a:lstStyle/>
          <a:p>
            <a:r>
              <a:rPr lang="en-US" altLang="zh-CN" sz="2200" dirty="0"/>
              <a:t>Motion of Obstruction</a:t>
            </a:r>
            <a:endParaRPr lang="en-US" sz="2200" dirty="0"/>
          </a:p>
        </p:txBody>
      </p:sp>
      <p:sp>
        <p:nvSpPr>
          <p:cNvPr id="33" name="TextBox 25">
            <a:extLst>
              <a:ext uri="{FF2B5EF4-FFF2-40B4-BE49-F238E27FC236}">
                <a16:creationId xmlns:a16="http://schemas.microsoft.com/office/drawing/2014/main" id="{0C4BA8B9-95EE-BA4F-B0B1-DD886098789C}"/>
              </a:ext>
            </a:extLst>
          </p:cNvPr>
          <p:cNvSpPr txBox="1"/>
          <p:nvPr/>
        </p:nvSpPr>
        <p:spPr>
          <a:xfrm>
            <a:off x="158113" y="1127494"/>
            <a:ext cx="1414302" cy="769441"/>
          </a:xfrm>
          <a:prstGeom prst="rect">
            <a:avLst/>
          </a:prstGeom>
          <a:noFill/>
          <a:ln>
            <a:solidFill>
              <a:schemeClr val="tx1">
                <a:lumMod val="50000"/>
              </a:schemeClr>
            </a:solidFill>
          </a:ln>
        </p:spPr>
        <p:txBody>
          <a:bodyPr wrap="square" rtlCol="0">
            <a:spAutoFit/>
          </a:bodyPr>
          <a:lstStyle/>
          <a:p>
            <a:pPr algn="ctr"/>
            <a:r>
              <a:rPr lang="en-US" sz="2200" dirty="0">
                <a:solidFill>
                  <a:schemeClr val="tx1">
                    <a:lumMod val="50000"/>
                  </a:schemeClr>
                </a:solidFill>
              </a:rPr>
              <a:t>Edge </a:t>
            </a:r>
          </a:p>
          <a:p>
            <a:pPr algn="ctr"/>
            <a:r>
              <a:rPr lang="en-US" sz="2200" dirty="0">
                <a:solidFill>
                  <a:schemeClr val="tx1">
                    <a:lumMod val="50000"/>
                  </a:schemeClr>
                </a:solidFill>
              </a:rPr>
              <a:t>Extraction</a:t>
            </a:r>
          </a:p>
        </p:txBody>
      </p:sp>
      <p:sp>
        <p:nvSpPr>
          <p:cNvPr id="34" name="TextBox 26">
            <a:extLst>
              <a:ext uri="{FF2B5EF4-FFF2-40B4-BE49-F238E27FC236}">
                <a16:creationId xmlns:a16="http://schemas.microsoft.com/office/drawing/2014/main" id="{E552BD7B-2B40-D444-81FC-D3ED9036C4FF}"/>
              </a:ext>
            </a:extLst>
          </p:cNvPr>
          <p:cNvSpPr txBox="1"/>
          <p:nvPr/>
        </p:nvSpPr>
        <p:spPr>
          <a:xfrm>
            <a:off x="1979772" y="1127494"/>
            <a:ext cx="772275"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Edge </a:t>
            </a:r>
          </a:p>
          <a:p>
            <a:pPr algn="ctr"/>
            <a:r>
              <a:rPr lang="en-US" sz="2200" dirty="0">
                <a:solidFill>
                  <a:schemeClr val="bg1">
                    <a:lumMod val="65000"/>
                    <a:lumOff val="35000"/>
                  </a:schemeClr>
                </a:solidFill>
              </a:rPr>
              <a:t>Flow</a:t>
            </a:r>
          </a:p>
        </p:txBody>
      </p:sp>
      <p:sp>
        <p:nvSpPr>
          <p:cNvPr id="35" name="Right Arrow 27">
            <a:extLst>
              <a:ext uri="{FF2B5EF4-FFF2-40B4-BE49-F238E27FC236}">
                <a16:creationId xmlns:a16="http://schemas.microsoft.com/office/drawing/2014/main" id="{741371AC-B8CA-E44C-93AC-5C4CF5FB701C}"/>
              </a:ext>
            </a:extLst>
          </p:cNvPr>
          <p:cNvSpPr/>
          <p:nvPr/>
        </p:nvSpPr>
        <p:spPr>
          <a:xfrm>
            <a:off x="1641474" y="1374502"/>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36" name="TextBox 28">
            <a:extLst>
              <a:ext uri="{FF2B5EF4-FFF2-40B4-BE49-F238E27FC236}">
                <a16:creationId xmlns:a16="http://schemas.microsoft.com/office/drawing/2014/main" id="{A9C3F741-6937-D24F-ADD6-950990713A87}"/>
              </a:ext>
            </a:extLst>
          </p:cNvPr>
          <p:cNvSpPr txBox="1"/>
          <p:nvPr/>
        </p:nvSpPr>
        <p:spPr>
          <a:xfrm>
            <a:off x="3186409" y="1127494"/>
            <a:ext cx="1465609" cy="769441"/>
          </a:xfrm>
          <a:prstGeom prst="rect">
            <a:avLst/>
          </a:prstGeom>
          <a:noFill/>
          <a:ln>
            <a:solidFill>
              <a:schemeClr val="tx1"/>
            </a:solidFill>
          </a:ln>
        </p:spPr>
        <p:txBody>
          <a:bodyPr wrap="square" rtlCol="0">
            <a:spAutoFit/>
          </a:bodyPr>
          <a:lstStyle/>
          <a:p>
            <a:pPr algn="ctr"/>
            <a:r>
              <a:rPr lang="en-US" sz="2200" dirty="0"/>
              <a:t>Layer Separation</a:t>
            </a:r>
          </a:p>
        </p:txBody>
      </p:sp>
      <p:sp>
        <p:nvSpPr>
          <p:cNvPr id="37" name="Right Arrow 29">
            <a:extLst>
              <a:ext uri="{FF2B5EF4-FFF2-40B4-BE49-F238E27FC236}">
                <a16:creationId xmlns:a16="http://schemas.microsoft.com/office/drawing/2014/main" id="{CEC4F01C-50CE-AF4D-A579-1CE713ECFBF6}"/>
              </a:ext>
            </a:extLst>
          </p:cNvPr>
          <p:cNvSpPr/>
          <p:nvPr/>
        </p:nvSpPr>
        <p:spPr>
          <a:xfrm>
            <a:off x="2810014" y="1374502"/>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38" name="Right Arrow 30">
            <a:extLst>
              <a:ext uri="{FF2B5EF4-FFF2-40B4-BE49-F238E27FC236}">
                <a16:creationId xmlns:a16="http://schemas.microsoft.com/office/drawing/2014/main" id="{C4F9E431-955D-B249-A480-879C01D8A2D9}"/>
              </a:ext>
            </a:extLst>
          </p:cNvPr>
          <p:cNvSpPr/>
          <p:nvPr/>
        </p:nvSpPr>
        <p:spPr>
          <a:xfrm>
            <a:off x="4709985" y="1374502"/>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39" name="TextBox 31">
            <a:extLst>
              <a:ext uri="{FF2B5EF4-FFF2-40B4-BE49-F238E27FC236}">
                <a16:creationId xmlns:a16="http://schemas.microsoft.com/office/drawing/2014/main" id="{2C74CB49-B8F6-8F41-A228-344F52423832}"/>
              </a:ext>
            </a:extLst>
          </p:cNvPr>
          <p:cNvSpPr txBox="1"/>
          <p:nvPr/>
        </p:nvSpPr>
        <p:spPr>
          <a:xfrm>
            <a:off x="5049987" y="1127494"/>
            <a:ext cx="1918312"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Initial</a:t>
            </a:r>
            <a:br>
              <a:rPr lang="en-US" sz="2200" dirty="0">
                <a:solidFill>
                  <a:schemeClr val="bg1">
                    <a:lumMod val="65000"/>
                    <a:lumOff val="35000"/>
                  </a:schemeClr>
                </a:solidFill>
              </a:rPr>
            </a:br>
            <a:r>
              <a:rPr lang="en-US" sz="2200" dirty="0">
                <a:solidFill>
                  <a:schemeClr val="bg1">
                    <a:lumMod val="65000"/>
                    <a:lumOff val="35000"/>
                  </a:schemeClr>
                </a:solidFill>
              </a:rPr>
              <a:t>Decomposition</a:t>
            </a:r>
          </a:p>
        </p:txBody>
      </p:sp>
      <p:sp>
        <p:nvSpPr>
          <p:cNvPr id="40" name="TextBox 32">
            <a:extLst>
              <a:ext uri="{FF2B5EF4-FFF2-40B4-BE49-F238E27FC236}">
                <a16:creationId xmlns:a16="http://schemas.microsoft.com/office/drawing/2014/main" id="{152DDDCC-1AD1-2F4E-A0D1-905E4FE0B940}"/>
              </a:ext>
            </a:extLst>
          </p:cNvPr>
          <p:cNvSpPr txBox="1"/>
          <p:nvPr/>
        </p:nvSpPr>
        <p:spPr>
          <a:xfrm>
            <a:off x="7364562" y="1137661"/>
            <a:ext cx="1689714"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Alternating</a:t>
            </a:r>
          </a:p>
          <a:p>
            <a:pPr algn="ctr"/>
            <a:r>
              <a:rPr lang="en-US" sz="2200" dirty="0">
                <a:solidFill>
                  <a:schemeClr val="bg1">
                    <a:lumMod val="65000"/>
                    <a:lumOff val="35000"/>
                  </a:schemeClr>
                </a:solidFill>
              </a:rPr>
              <a:t>Optimization</a:t>
            </a:r>
          </a:p>
        </p:txBody>
      </p:sp>
      <p:sp>
        <p:nvSpPr>
          <p:cNvPr id="41" name="Right Arrow 33">
            <a:extLst>
              <a:ext uri="{FF2B5EF4-FFF2-40B4-BE49-F238E27FC236}">
                <a16:creationId xmlns:a16="http://schemas.microsoft.com/office/drawing/2014/main" id="{3B68473B-414E-7A47-8AA9-6CD8600F9A26}"/>
              </a:ext>
            </a:extLst>
          </p:cNvPr>
          <p:cNvSpPr/>
          <p:nvPr/>
        </p:nvSpPr>
        <p:spPr>
          <a:xfrm>
            <a:off x="7026265" y="1384669"/>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Tree>
    <p:extLst>
      <p:ext uri="{BB962C8B-B14F-4D97-AF65-F5344CB8AC3E}">
        <p14:creationId xmlns:p14="http://schemas.microsoft.com/office/powerpoint/2010/main" val="277701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42" presetClass="path" presetSubtype="0" accel="50000" decel="50000" fill="hold" grpId="0" nodeType="withEffect">
                                  <p:stCondLst>
                                    <p:cond delay="0"/>
                                  </p:stCondLst>
                                  <p:childTnLst>
                                    <p:animMotion origin="layout" path="M -4.72222E-6 -1.85185E-6 L -0.52239 0.00139 " pathEditMode="relative" rAng="0" ptsTypes="AA">
                                      <p:cBhvr>
                                        <p:cTn id="21" dur="2000" fill="hold"/>
                                        <p:tgtEl>
                                          <p:spTgt spid="24"/>
                                        </p:tgtEl>
                                        <p:attrNameLst>
                                          <p:attrName>ppt_x</p:attrName>
                                          <p:attrName>ppt_y</p:attrName>
                                        </p:attrNameLst>
                                      </p:cBhvr>
                                      <p:rCtr x="-26128" y="69"/>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animBg="1"/>
      <p:bldP spid="24" grpId="1" animBg="1"/>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8">
            <a:extLst>
              <a:ext uri="{FF2B5EF4-FFF2-40B4-BE49-F238E27FC236}">
                <a16:creationId xmlns:a16="http://schemas.microsoft.com/office/drawing/2014/main" id="{2A39CB61-B218-F14A-8D1D-FEDCD57B5414}"/>
              </a:ext>
            </a:extLst>
          </p:cNvPr>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408561" y="5039019"/>
            <a:ext cx="2719176" cy="1529537"/>
          </a:xfrm>
          <a:prstGeom prst="rect">
            <a:avLst/>
          </a:prstGeom>
        </p:spPr>
      </p:pic>
      <p:sp>
        <p:nvSpPr>
          <p:cNvPr id="6" name="Rectangle 19">
            <a:extLst>
              <a:ext uri="{FF2B5EF4-FFF2-40B4-BE49-F238E27FC236}">
                <a16:creationId xmlns:a16="http://schemas.microsoft.com/office/drawing/2014/main" id="{59DAA3BD-A02B-4E48-A8AB-F23A089BA24C}"/>
              </a:ext>
            </a:extLst>
          </p:cNvPr>
          <p:cNvSpPr/>
          <p:nvPr/>
        </p:nvSpPr>
        <p:spPr>
          <a:xfrm>
            <a:off x="3127737" y="5634510"/>
            <a:ext cx="627095" cy="338554"/>
          </a:xfrm>
          <a:prstGeom prst="rect">
            <a:avLst/>
          </a:prstGeom>
        </p:spPr>
        <p:txBody>
          <a:bodyPr wrap="none">
            <a:spAutoFit/>
          </a:bodyPr>
          <a:lstStyle/>
          <a:p>
            <a:r>
              <a:rPr lang="en-US" altLang="zh-CN" sz="1600" dirty="0"/>
              <a:t>Input</a:t>
            </a:r>
            <a:endParaRPr lang="en-US" sz="1600" dirty="0"/>
          </a:p>
        </p:txBody>
      </p:sp>
      <p:pic>
        <p:nvPicPr>
          <p:cNvPr id="7" name="Picture 20">
            <a:extLst>
              <a:ext uri="{FF2B5EF4-FFF2-40B4-BE49-F238E27FC236}">
                <a16:creationId xmlns:a16="http://schemas.microsoft.com/office/drawing/2014/main" id="{22BDA008-A0BA-124B-8A1C-4410AA09FD53}"/>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4935870" y="5517459"/>
            <a:ext cx="972766" cy="972766"/>
          </a:xfrm>
          <a:prstGeom prst="rect">
            <a:avLst/>
          </a:prstGeom>
        </p:spPr>
      </p:pic>
      <p:sp>
        <p:nvSpPr>
          <p:cNvPr id="8" name="Rectangle 21">
            <a:extLst>
              <a:ext uri="{FF2B5EF4-FFF2-40B4-BE49-F238E27FC236}">
                <a16:creationId xmlns:a16="http://schemas.microsoft.com/office/drawing/2014/main" id="{2907BFCE-F8A9-8A44-95D1-A69B48911089}"/>
              </a:ext>
            </a:extLst>
          </p:cNvPr>
          <p:cNvSpPr/>
          <p:nvPr/>
        </p:nvSpPr>
        <p:spPr>
          <a:xfrm>
            <a:off x="5927338" y="5634510"/>
            <a:ext cx="3814798" cy="369332"/>
          </a:xfrm>
          <a:prstGeom prst="rect">
            <a:avLst/>
          </a:prstGeom>
        </p:spPr>
        <p:txBody>
          <a:bodyPr wrap="square">
            <a:spAutoFit/>
          </a:bodyPr>
          <a:lstStyle/>
          <a:p>
            <a:r>
              <a:rPr lang="en-US" dirty="0"/>
              <a:t>Flow color</a:t>
            </a:r>
            <a:r>
              <a:rPr lang="zh-CN" altLang="en-US" dirty="0"/>
              <a:t> </a:t>
            </a:r>
            <a:r>
              <a:rPr lang="en-US" dirty="0"/>
              <a:t>visualization</a:t>
            </a:r>
          </a:p>
        </p:txBody>
      </p:sp>
      <p:sp>
        <p:nvSpPr>
          <p:cNvPr id="9" name="Slide Number Placeholder 5">
            <a:extLst>
              <a:ext uri="{FF2B5EF4-FFF2-40B4-BE49-F238E27FC236}">
                <a16:creationId xmlns:a16="http://schemas.microsoft.com/office/drawing/2014/main" id="{246C58BC-ED60-0248-962E-5C40EE6A0148}"/>
              </a:ext>
            </a:extLst>
          </p:cNvPr>
          <p:cNvSpPr>
            <a:spLocks noGrp="1"/>
          </p:cNvSpPr>
          <p:nvPr>
            <p:ph type="sldNum" sz="quarter" idx="12"/>
          </p:nvPr>
        </p:nvSpPr>
        <p:spPr>
          <a:xfrm>
            <a:off x="4225099" y="6122594"/>
            <a:ext cx="2743200" cy="365125"/>
          </a:xfrm>
        </p:spPr>
        <p:txBody>
          <a:bodyPr/>
          <a:lstStyle/>
          <a:p>
            <a:fld id="{E1FEFE07-F622-415A-B0FA-2B2F38D1F3F0}" type="slidenum">
              <a:rPr lang="en-US" smtClean="0"/>
              <a:t>39</a:t>
            </a:fld>
            <a:endParaRPr lang="en-US"/>
          </a:p>
        </p:txBody>
      </p:sp>
      <p:pic>
        <p:nvPicPr>
          <p:cNvPr id="30" name="Picture 1">
            <a:extLst>
              <a:ext uri="{FF2B5EF4-FFF2-40B4-BE49-F238E27FC236}">
                <a16:creationId xmlns:a16="http://schemas.microsoft.com/office/drawing/2014/main" id="{90873C1F-1E12-0C46-81CE-2A70A190676D}"/>
              </a:ext>
            </a:extLst>
          </p:cNvPr>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270740" y="2602773"/>
            <a:ext cx="3814798" cy="2145824"/>
          </a:xfrm>
          <a:prstGeom prst="rect">
            <a:avLst/>
          </a:prstGeom>
        </p:spPr>
      </p:pic>
      <p:pic>
        <p:nvPicPr>
          <p:cNvPr id="31" name="Picture 2">
            <a:extLst>
              <a:ext uri="{FF2B5EF4-FFF2-40B4-BE49-F238E27FC236}">
                <a16:creationId xmlns:a16="http://schemas.microsoft.com/office/drawing/2014/main" id="{FC8035E4-9732-3D41-A825-823FE53E328D}"/>
              </a:ext>
            </a:extLst>
          </p:cNvPr>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5039035" y="2604790"/>
            <a:ext cx="3811212" cy="2143807"/>
          </a:xfrm>
          <a:prstGeom prst="rect">
            <a:avLst/>
          </a:prstGeom>
        </p:spPr>
      </p:pic>
      <p:sp>
        <p:nvSpPr>
          <p:cNvPr id="32" name="Rectangle 29">
            <a:extLst>
              <a:ext uri="{FF2B5EF4-FFF2-40B4-BE49-F238E27FC236}">
                <a16:creationId xmlns:a16="http://schemas.microsoft.com/office/drawing/2014/main" id="{B4727925-BF7A-644D-9DC0-560E2C6925B8}"/>
              </a:ext>
            </a:extLst>
          </p:cNvPr>
          <p:cNvSpPr/>
          <p:nvPr/>
        </p:nvSpPr>
        <p:spPr>
          <a:xfrm>
            <a:off x="285444" y="2104232"/>
            <a:ext cx="3568479" cy="430887"/>
          </a:xfrm>
          <a:prstGeom prst="rect">
            <a:avLst/>
          </a:prstGeom>
        </p:spPr>
        <p:txBody>
          <a:bodyPr wrap="square">
            <a:spAutoFit/>
          </a:bodyPr>
          <a:lstStyle/>
          <a:p>
            <a:r>
              <a:rPr lang="en-US" altLang="zh-CN" sz="2200" b="1" dirty="0"/>
              <a:t>Dense</a:t>
            </a:r>
            <a:r>
              <a:rPr lang="en-US" altLang="zh-CN" sz="2200" dirty="0"/>
              <a:t> Motion of Background</a:t>
            </a:r>
            <a:endParaRPr lang="en-US" sz="2200" dirty="0"/>
          </a:p>
        </p:txBody>
      </p:sp>
      <p:sp>
        <p:nvSpPr>
          <p:cNvPr id="42" name="Rectangle 30">
            <a:extLst>
              <a:ext uri="{FF2B5EF4-FFF2-40B4-BE49-F238E27FC236}">
                <a16:creationId xmlns:a16="http://schemas.microsoft.com/office/drawing/2014/main" id="{49C9BE9C-EE4C-F746-B816-0A6726910F46}"/>
              </a:ext>
            </a:extLst>
          </p:cNvPr>
          <p:cNvSpPr/>
          <p:nvPr/>
        </p:nvSpPr>
        <p:spPr>
          <a:xfrm>
            <a:off x="5271739" y="2117933"/>
            <a:ext cx="3811212" cy="430887"/>
          </a:xfrm>
          <a:prstGeom prst="rect">
            <a:avLst/>
          </a:prstGeom>
        </p:spPr>
        <p:txBody>
          <a:bodyPr wrap="square">
            <a:spAutoFit/>
          </a:bodyPr>
          <a:lstStyle/>
          <a:p>
            <a:r>
              <a:rPr lang="en-US" altLang="zh-CN" sz="2200" b="1" dirty="0"/>
              <a:t>Dense</a:t>
            </a:r>
            <a:r>
              <a:rPr lang="en-US" altLang="zh-CN" sz="2200" dirty="0"/>
              <a:t> Motion of Obstruction</a:t>
            </a:r>
            <a:endParaRPr lang="en-US" sz="2200" dirty="0"/>
          </a:p>
        </p:txBody>
      </p:sp>
      <p:sp>
        <p:nvSpPr>
          <p:cNvPr id="46" name="TextBox 23">
            <a:extLst>
              <a:ext uri="{FF2B5EF4-FFF2-40B4-BE49-F238E27FC236}">
                <a16:creationId xmlns:a16="http://schemas.microsoft.com/office/drawing/2014/main" id="{77A0FDA3-7624-2D45-97AB-C9812EA1D4AD}"/>
              </a:ext>
            </a:extLst>
          </p:cNvPr>
          <p:cNvSpPr txBox="1"/>
          <p:nvPr/>
        </p:nvSpPr>
        <p:spPr>
          <a:xfrm>
            <a:off x="169028" y="1095136"/>
            <a:ext cx="1414302" cy="769441"/>
          </a:xfrm>
          <a:prstGeom prst="rect">
            <a:avLst/>
          </a:prstGeom>
          <a:noFill/>
          <a:ln>
            <a:solidFill>
              <a:schemeClr val="tx1">
                <a:lumMod val="50000"/>
              </a:schemeClr>
            </a:solidFill>
          </a:ln>
        </p:spPr>
        <p:txBody>
          <a:bodyPr wrap="square" rtlCol="0">
            <a:spAutoFit/>
          </a:bodyPr>
          <a:lstStyle/>
          <a:p>
            <a:pPr algn="ctr"/>
            <a:r>
              <a:rPr lang="en-US" sz="2200" dirty="0">
                <a:solidFill>
                  <a:schemeClr val="tx1">
                    <a:lumMod val="50000"/>
                  </a:schemeClr>
                </a:solidFill>
              </a:rPr>
              <a:t>Edge </a:t>
            </a:r>
          </a:p>
          <a:p>
            <a:pPr algn="ctr"/>
            <a:r>
              <a:rPr lang="en-US" sz="2200" dirty="0">
                <a:solidFill>
                  <a:schemeClr val="tx1">
                    <a:lumMod val="50000"/>
                  </a:schemeClr>
                </a:solidFill>
              </a:rPr>
              <a:t>Extraction</a:t>
            </a:r>
          </a:p>
        </p:txBody>
      </p:sp>
      <p:sp>
        <p:nvSpPr>
          <p:cNvPr id="47" name="TextBox 24">
            <a:extLst>
              <a:ext uri="{FF2B5EF4-FFF2-40B4-BE49-F238E27FC236}">
                <a16:creationId xmlns:a16="http://schemas.microsoft.com/office/drawing/2014/main" id="{BEAE65B2-03D3-474C-B877-6996E2077253}"/>
              </a:ext>
            </a:extLst>
          </p:cNvPr>
          <p:cNvSpPr txBox="1"/>
          <p:nvPr/>
        </p:nvSpPr>
        <p:spPr>
          <a:xfrm>
            <a:off x="1990687" y="1095136"/>
            <a:ext cx="772275"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Edge </a:t>
            </a:r>
          </a:p>
          <a:p>
            <a:pPr algn="ctr"/>
            <a:r>
              <a:rPr lang="en-US" sz="2200" dirty="0">
                <a:solidFill>
                  <a:schemeClr val="bg1">
                    <a:lumMod val="65000"/>
                    <a:lumOff val="35000"/>
                  </a:schemeClr>
                </a:solidFill>
              </a:rPr>
              <a:t>Flow</a:t>
            </a:r>
          </a:p>
        </p:txBody>
      </p:sp>
      <p:sp>
        <p:nvSpPr>
          <p:cNvPr id="48" name="Right Arrow 35">
            <a:extLst>
              <a:ext uri="{FF2B5EF4-FFF2-40B4-BE49-F238E27FC236}">
                <a16:creationId xmlns:a16="http://schemas.microsoft.com/office/drawing/2014/main" id="{AD3E1228-BDB9-6148-84DD-240251C50F9F}"/>
              </a:ext>
            </a:extLst>
          </p:cNvPr>
          <p:cNvSpPr/>
          <p:nvPr/>
        </p:nvSpPr>
        <p:spPr>
          <a:xfrm>
            <a:off x="1652389" y="1342144"/>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49" name="TextBox 36">
            <a:extLst>
              <a:ext uri="{FF2B5EF4-FFF2-40B4-BE49-F238E27FC236}">
                <a16:creationId xmlns:a16="http://schemas.microsoft.com/office/drawing/2014/main" id="{791B17FD-62E1-A04E-B8EE-D42E6896509D}"/>
              </a:ext>
            </a:extLst>
          </p:cNvPr>
          <p:cNvSpPr txBox="1"/>
          <p:nvPr/>
        </p:nvSpPr>
        <p:spPr>
          <a:xfrm>
            <a:off x="3197324" y="1095136"/>
            <a:ext cx="1465609" cy="769441"/>
          </a:xfrm>
          <a:prstGeom prst="rect">
            <a:avLst/>
          </a:prstGeom>
          <a:noFill/>
          <a:ln>
            <a:solidFill>
              <a:schemeClr val="tx1"/>
            </a:solidFill>
          </a:ln>
        </p:spPr>
        <p:txBody>
          <a:bodyPr wrap="square" rtlCol="0">
            <a:spAutoFit/>
          </a:bodyPr>
          <a:lstStyle/>
          <a:p>
            <a:pPr algn="ctr"/>
            <a:r>
              <a:rPr lang="en-US" sz="2200" dirty="0"/>
              <a:t>Layer Separation</a:t>
            </a:r>
          </a:p>
        </p:txBody>
      </p:sp>
      <p:sp>
        <p:nvSpPr>
          <p:cNvPr id="50" name="Right Arrow 37">
            <a:extLst>
              <a:ext uri="{FF2B5EF4-FFF2-40B4-BE49-F238E27FC236}">
                <a16:creationId xmlns:a16="http://schemas.microsoft.com/office/drawing/2014/main" id="{8719C594-F485-0B45-875F-5D4B4D50E340}"/>
              </a:ext>
            </a:extLst>
          </p:cNvPr>
          <p:cNvSpPr/>
          <p:nvPr/>
        </p:nvSpPr>
        <p:spPr>
          <a:xfrm>
            <a:off x="2820929" y="1342144"/>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51" name="Right Arrow 38">
            <a:extLst>
              <a:ext uri="{FF2B5EF4-FFF2-40B4-BE49-F238E27FC236}">
                <a16:creationId xmlns:a16="http://schemas.microsoft.com/office/drawing/2014/main" id="{6CBB4360-2E8B-5940-8ED4-0A9E36B68195}"/>
              </a:ext>
            </a:extLst>
          </p:cNvPr>
          <p:cNvSpPr/>
          <p:nvPr/>
        </p:nvSpPr>
        <p:spPr>
          <a:xfrm>
            <a:off x="4720900" y="1342144"/>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52" name="TextBox 39">
            <a:extLst>
              <a:ext uri="{FF2B5EF4-FFF2-40B4-BE49-F238E27FC236}">
                <a16:creationId xmlns:a16="http://schemas.microsoft.com/office/drawing/2014/main" id="{9635EE0B-4077-B843-B2EE-08BB8EB91F25}"/>
              </a:ext>
            </a:extLst>
          </p:cNvPr>
          <p:cNvSpPr txBox="1"/>
          <p:nvPr/>
        </p:nvSpPr>
        <p:spPr>
          <a:xfrm>
            <a:off x="5060902" y="1095136"/>
            <a:ext cx="1918312"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Initial</a:t>
            </a:r>
            <a:br>
              <a:rPr lang="en-US" sz="2200" dirty="0">
                <a:solidFill>
                  <a:schemeClr val="bg1">
                    <a:lumMod val="65000"/>
                    <a:lumOff val="35000"/>
                  </a:schemeClr>
                </a:solidFill>
              </a:rPr>
            </a:br>
            <a:r>
              <a:rPr lang="en-US" sz="2200" dirty="0">
                <a:solidFill>
                  <a:schemeClr val="bg1">
                    <a:lumMod val="65000"/>
                    <a:lumOff val="35000"/>
                  </a:schemeClr>
                </a:solidFill>
              </a:rPr>
              <a:t>Decomposition</a:t>
            </a:r>
          </a:p>
        </p:txBody>
      </p:sp>
      <p:sp>
        <p:nvSpPr>
          <p:cNvPr id="53" name="TextBox 40">
            <a:extLst>
              <a:ext uri="{FF2B5EF4-FFF2-40B4-BE49-F238E27FC236}">
                <a16:creationId xmlns:a16="http://schemas.microsoft.com/office/drawing/2014/main" id="{6DBA2E37-F2F6-2040-942C-C4A752E896E6}"/>
              </a:ext>
            </a:extLst>
          </p:cNvPr>
          <p:cNvSpPr txBox="1"/>
          <p:nvPr/>
        </p:nvSpPr>
        <p:spPr>
          <a:xfrm>
            <a:off x="7375477" y="1105303"/>
            <a:ext cx="1689714"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Alternating</a:t>
            </a:r>
          </a:p>
          <a:p>
            <a:pPr algn="ctr"/>
            <a:r>
              <a:rPr lang="en-US" sz="2200" dirty="0">
                <a:solidFill>
                  <a:schemeClr val="bg1">
                    <a:lumMod val="65000"/>
                    <a:lumOff val="35000"/>
                  </a:schemeClr>
                </a:solidFill>
              </a:rPr>
              <a:t>Optimization</a:t>
            </a:r>
          </a:p>
        </p:txBody>
      </p:sp>
      <p:sp>
        <p:nvSpPr>
          <p:cNvPr id="54" name="Right Arrow 41">
            <a:extLst>
              <a:ext uri="{FF2B5EF4-FFF2-40B4-BE49-F238E27FC236}">
                <a16:creationId xmlns:a16="http://schemas.microsoft.com/office/drawing/2014/main" id="{10F96F56-9FC1-D640-A3DE-9C8CC5DAE8E6}"/>
              </a:ext>
            </a:extLst>
          </p:cNvPr>
          <p:cNvSpPr/>
          <p:nvPr/>
        </p:nvSpPr>
        <p:spPr>
          <a:xfrm>
            <a:off x="7037180" y="1352311"/>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56" name="Rectangle 43">
            <a:extLst>
              <a:ext uri="{FF2B5EF4-FFF2-40B4-BE49-F238E27FC236}">
                <a16:creationId xmlns:a16="http://schemas.microsoft.com/office/drawing/2014/main" id="{0B15A005-D98D-4C46-9D5F-7FFBE8437EA9}"/>
              </a:ext>
            </a:extLst>
          </p:cNvPr>
          <p:cNvSpPr/>
          <p:nvPr/>
        </p:nvSpPr>
        <p:spPr>
          <a:xfrm>
            <a:off x="698084" y="2111028"/>
            <a:ext cx="2743200" cy="430887"/>
          </a:xfrm>
          <a:prstGeom prst="rect">
            <a:avLst/>
          </a:prstGeom>
        </p:spPr>
        <p:txBody>
          <a:bodyPr wrap="square">
            <a:spAutoFit/>
          </a:bodyPr>
          <a:lstStyle/>
          <a:p>
            <a:r>
              <a:rPr lang="en-US" altLang="zh-CN" sz="2200" dirty="0"/>
              <a:t>Motion of Background</a:t>
            </a:r>
            <a:endParaRPr lang="en-US" sz="2200" dirty="0"/>
          </a:p>
        </p:txBody>
      </p:sp>
      <p:sp>
        <p:nvSpPr>
          <p:cNvPr id="57" name="Rectangle 44">
            <a:extLst>
              <a:ext uri="{FF2B5EF4-FFF2-40B4-BE49-F238E27FC236}">
                <a16:creationId xmlns:a16="http://schemas.microsoft.com/office/drawing/2014/main" id="{CF5C99BF-33F4-2943-9FC6-10B54050E0CB}"/>
              </a:ext>
            </a:extLst>
          </p:cNvPr>
          <p:cNvSpPr/>
          <p:nvPr/>
        </p:nvSpPr>
        <p:spPr>
          <a:xfrm>
            <a:off x="5803109" y="2104232"/>
            <a:ext cx="4351091" cy="430887"/>
          </a:xfrm>
          <a:prstGeom prst="rect">
            <a:avLst/>
          </a:prstGeom>
        </p:spPr>
        <p:txBody>
          <a:bodyPr wrap="square">
            <a:spAutoFit/>
          </a:bodyPr>
          <a:lstStyle/>
          <a:p>
            <a:r>
              <a:rPr lang="en-US" altLang="zh-CN" sz="2200" dirty="0"/>
              <a:t>Motion of Obstruction</a:t>
            </a:r>
            <a:endParaRPr lang="en-US" sz="2200" dirty="0"/>
          </a:p>
        </p:txBody>
      </p:sp>
    </p:spTree>
    <p:extLst>
      <p:ext uri="{BB962C8B-B14F-4D97-AF65-F5344CB8AC3E}">
        <p14:creationId xmlns:p14="http://schemas.microsoft.com/office/powerpoint/2010/main" val="50710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xit" presetSubtype="0" fill="hold" grpId="0" nodeType="withEffect">
                                  <p:stCondLst>
                                    <p:cond delay="0"/>
                                  </p:stCondLst>
                                  <p:childTnLst>
                                    <p:animEffect transition="out" filter="fade">
                                      <p:cBhvr>
                                        <p:cTn id="18" dur="500"/>
                                        <p:tgtEl>
                                          <p:spTgt spid="56"/>
                                        </p:tgtEl>
                                      </p:cBhvr>
                                    </p:animEffect>
                                    <p:set>
                                      <p:cBhvr>
                                        <p:cTn id="19" dur="1" fill="hold">
                                          <p:stCondLst>
                                            <p:cond delay="499"/>
                                          </p:stCondLst>
                                        </p:cTn>
                                        <p:tgtEl>
                                          <p:spTgt spid="5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57"/>
                                        </p:tgtEl>
                                      </p:cBhvr>
                                    </p:animEffect>
                                    <p:set>
                                      <p:cBhvr>
                                        <p:cTn id="22"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2" grpId="0"/>
      <p:bldP spid="56"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D067CFDE-7C98-5B48-8DE9-C8207CCC4A1C}"/>
              </a:ext>
            </a:extLst>
          </p:cNvPr>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07480" y="705394"/>
            <a:ext cx="8755018" cy="4924697"/>
          </a:xfrm>
          <a:prstGeom prst="rect">
            <a:avLst/>
          </a:prstGeom>
        </p:spPr>
      </p:pic>
      <p:pic>
        <p:nvPicPr>
          <p:cNvPr id="3" name="Picture 11">
            <a:extLst>
              <a:ext uri="{FF2B5EF4-FFF2-40B4-BE49-F238E27FC236}">
                <a16:creationId xmlns:a16="http://schemas.microsoft.com/office/drawing/2014/main" id="{2F2C0B66-0D00-8840-A95B-EBC9177047EB}"/>
              </a:ext>
            </a:extLst>
          </p:cNvPr>
          <p:cNvPicPr>
            <a:picLocks/>
          </p:cNvPicPr>
          <p:nvPr/>
        </p:nvPicPr>
        <p:blipFill>
          <a:blip r:embed="rId5" r:link="rId6" cstate="print">
            <a:extLst>
              <a:ext uri="{28A0092B-C50C-407E-A947-70E740481C1C}">
                <a14:useLocalDpi xmlns:a14="http://schemas.microsoft.com/office/drawing/2010/main" val="0"/>
              </a:ext>
            </a:extLst>
          </a:blip>
          <a:stretch>
            <a:fillRect/>
          </a:stretch>
        </p:blipFill>
        <p:spPr>
          <a:xfrm>
            <a:off x="209005" y="705394"/>
            <a:ext cx="8722942" cy="4924697"/>
          </a:xfrm>
          <a:prstGeom prst="rect">
            <a:avLst/>
          </a:prstGeom>
        </p:spPr>
      </p:pic>
      <p:pic>
        <p:nvPicPr>
          <p:cNvPr id="4" name="Picture 12">
            <a:extLst>
              <a:ext uri="{FF2B5EF4-FFF2-40B4-BE49-F238E27FC236}">
                <a16:creationId xmlns:a16="http://schemas.microsoft.com/office/drawing/2014/main" id="{55EFDD00-FB34-8847-8F0E-86901547F6C7}"/>
              </a:ext>
            </a:extLst>
          </p:cNvPr>
          <p:cNvPicPr>
            <a:picLocks/>
          </p:cNvPicPr>
          <p:nvPr/>
        </p:nvPicPr>
        <p:blipFill>
          <a:blip r:embed="rId7" r:link="rId8">
            <a:extLst>
              <a:ext uri="{28A0092B-C50C-407E-A947-70E740481C1C}">
                <a14:useLocalDpi xmlns:a14="http://schemas.microsoft.com/office/drawing/2010/main" val="0"/>
              </a:ext>
            </a:extLst>
          </a:blip>
          <a:stretch>
            <a:fillRect/>
          </a:stretch>
        </p:blipFill>
        <p:spPr>
          <a:xfrm>
            <a:off x="195253" y="705394"/>
            <a:ext cx="8750445" cy="4924697"/>
          </a:xfrm>
          <a:prstGeom prst="rect">
            <a:avLst/>
          </a:prstGeom>
        </p:spPr>
      </p:pic>
      <p:sp>
        <p:nvSpPr>
          <p:cNvPr id="5" name="Slide Number Placeholder 6">
            <a:extLst>
              <a:ext uri="{FF2B5EF4-FFF2-40B4-BE49-F238E27FC236}">
                <a16:creationId xmlns:a16="http://schemas.microsoft.com/office/drawing/2014/main" id="{00B76193-D279-0743-B75D-E733DE6EF7D2}"/>
              </a:ext>
            </a:extLst>
          </p:cNvPr>
          <p:cNvSpPr>
            <a:spLocks noGrp="1"/>
          </p:cNvSpPr>
          <p:nvPr>
            <p:ph type="sldNum" sz="quarter" idx="12"/>
          </p:nvPr>
        </p:nvSpPr>
        <p:spPr>
          <a:xfrm>
            <a:off x="8819605" y="5231372"/>
            <a:ext cx="1874956" cy="262195"/>
          </a:xfrm>
        </p:spPr>
        <p:txBody>
          <a:bodyPr/>
          <a:lstStyle/>
          <a:p>
            <a:fld id="{E1FEFE07-F622-415A-B0FA-2B2F38D1F3F0}" type="slidenum">
              <a:rPr lang="en-US" smtClean="0"/>
              <a:t>4</a:t>
            </a:fld>
            <a:endParaRPr lang="en-US" dirty="0"/>
          </a:p>
        </p:txBody>
      </p:sp>
      <p:sp>
        <p:nvSpPr>
          <p:cNvPr id="6" name="Shape 100">
            <a:extLst>
              <a:ext uri="{FF2B5EF4-FFF2-40B4-BE49-F238E27FC236}">
                <a16:creationId xmlns:a16="http://schemas.microsoft.com/office/drawing/2014/main" id="{EE1A47AD-46CA-2D40-B5D8-C65030EEA723}"/>
              </a:ext>
            </a:extLst>
          </p:cNvPr>
          <p:cNvSpPr txBox="1"/>
          <p:nvPr/>
        </p:nvSpPr>
        <p:spPr>
          <a:xfrm>
            <a:off x="3763324" y="5748176"/>
            <a:ext cx="2867934" cy="404431"/>
          </a:xfrm>
          <a:prstGeom prst="rect">
            <a:avLst/>
          </a:prstGeom>
          <a:noFill/>
          <a:ln>
            <a:noFill/>
          </a:ln>
        </p:spPr>
        <p:txBody>
          <a:bodyPr lIns="121900" tIns="121900" rIns="121900" bIns="121900" anchor="t" anchorCtr="0">
            <a:noAutofit/>
          </a:bodyPr>
          <a:lstStyle/>
          <a:p>
            <a:pPr algn="ctr"/>
            <a:r>
              <a:rPr lang="en" sz="3000" dirty="0">
                <a:effectLst>
                  <a:outerShdw blurRad="38100" dist="38100" dir="2700000" algn="tl">
                    <a:srgbClr val="000000">
                      <a:alpha val="43137"/>
                    </a:srgbClr>
                  </a:outerShdw>
                </a:effectLst>
              </a:rPr>
              <a:t>User marks</a:t>
            </a:r>
          </a:p>
        </p:txBody>
      </p:sp>
      <p:sp>
        <p:nvSpPr>
          <p:cNvPr id="7" name="Shape 100">
            <a:extLst>
              <a:ext uri="{FF2B5EF4-FFF2-40B4-BE49-F238E27FC236}">
                <a16:creationId xmlns:a16="http://schemas.microsoft.com/office/drawing/2014/main" id="{A94B511B-E7B1-5740-89E4-B1E568567A3F}"/>
              </a:ext>
            </a:extLst>
          </p:cNvPr>
          <p:cNvSpPr txBox="1"/>
          <p:nvPr/>
        </p:nvSpPr>
        <p:spPr>
          <a:xfrm>
            <a:off x="1864086" y="5748175"/>
            <a:ext cx="5593913" cy="404431"/>
          </a:xfrm>
          <a:prstGeom prst="rect">
            <a:avLst/>
          </a:prstGeom>
          <a:noFill/>
          <a:ln>
            <a:noFill/>
          </a:ln>
        </p:spPr>
        <p:txBody>
          <a:bodyPr lIns="121900" tIns="121900" rIns="121900" bIns="121900" anchor="t" anchorCtr="0">
            <a:noAutofit/>
          </a:bodyPr>
          <a:lstStyle/>
          <a:p>
            <a:pPr algn="ctr"/>
            <a:r>
              <a:rPr lang="en" sz="3000" dirty="0">
                <a:effectLst>
                  <a:outerShdw blurRad="38100" dist="38100" dir="2700000" algn="tl">
                    <a:srgbClr val="000000">
                      <a:alpha val="43137"/>
                    </a:srgbClr>
                  </a:outerShdw>
                </a:effectLst>
              </a:rPr>
              <a:t>Result using an </a:t>
            </a:r>
            <a:r>
              <a:rPr lang="en-US" sz="3000" dirty="0" err="1">
                <a:effectLst>
                  <a:outerShdw blurRad="38100" dist="38100" dir="2700000" algn="tl">
                    <a:srgbClr val="000000">
                      <a:alpha val="43137"/>
                    </a:srgbClr>
                  </a:outerShdw>
                </a:effectLst>
              </a:rPr>
              <a:t>inpainting</a:t>
            </a:r>
            <a:r>
              <a:rPr lang="en-US" sz="3000" dirty="0">
                <a:effectLst>
                  <a:outerShdw blurRad="38100" dist="38100" dir="2700000" algn="tl">
                    <a:srgbClr val="000000">
                      <a:alpha val="43137"/>
                    </a:srgbClr>
                  </a:outerShdw>
                </a:effectLst>
              </a:rPr>
              <a:t> tool</a:t>
            </a:r>
            <a:endParaRPr lang="en" sz="3000" dirty="0">
              <a:effectLst>
                <a:outerShdw blurRad="38100" dist="38100" dir="2700000" algn="tl">
                  <a:srgbClr val="000000">
                    <a:alpha val="43137"/>
                  </a:srgbClr>
                </a:outerShdw>
              </a:effectLst>
            </a:endParaRPr>
          </a:p>
        </p:txBody>
      </p:sp>
      <p:pic>
        <p:nvPicPr>
          <p:cNvPr id="8" name="Picture 1">
            <a:extLst>
              <a:ext uri="{FF2B5EF4-FFF2-40B4-BE49-F238E27FC236}">
                <a16:creationId xmlns:a16="http://schemas.microsoft.com/office/drawing/2014/main" id="{8FF1474A-A084-BD4D-8AF0-E24D53CC41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281" y="2081593"/>
            <a:ext cx="3079250" cy="1940216"/>
          </a:xfrm>
          <a:prstGeom prst="rect">
            <a:avLst/>
          </a:prstGeom>
          <a:ln w="38100">
            <a:solidFill>
              <a:schemeClr val="tx1"/>
            </a:solidFill>
          </a:ln>
        </p:spPr>
      </p:pic>
    </p:spTree>
    <p:extLst>
      <p:ext uri="{BB962C8B-B14F-4D97-AF65-F5344CB8AC3E}">
        <p14:creationId xmlns:p14="http://schemas.microsoft.com/office/powerpoint/2010/main" val="401032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6" presetClass="emph" presetSubtype="0" fill="hold" nodeType="withEffect">
                                  <p:stCondLst>
                                    <p:cond delay="0"/>
                                  </p:stCondLst>
                                  <p:childTnLst>
                                    <p:animScale>
                                      <p:cBhvr>
                                        <p:cTn id="26" dur="500" fill="hold"/>
                                        <p:tgtEl>
                                          <p:spTgt spid="8"/>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rm_inital_warpBG">
            <a:hlinkClick r:id="" action="ppaction://media"/>
            <a:extLst>
              <a:ext uri="{FF2B5EF4-FFF2-40B4-BE49-F238E27FC236}">
                <a16:creationId xmlns:a16="http://schemas.microsoft.com/office/drawing/2014/main" id="{CEB530E1-4C42-0C40-9EB2-978051347E0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06512" y="2181668"/>
            <a:ext cx="3509477" cy="1974081"/>
          </a:xfrm>
          <a:prstGeom prst="rect">
            <a:avLst/>
          </a:prstGeom>
        </p:spPr>
      </p:pic>
      <p:pic>
        <p:nvPicPr>
          <p:cNvPr id="3" name="dorm_init_bgv">
            <a:hlinkClick r:id="" action="ppaction://media"/>
            <a:extLst>
              <a:ext uri="{FF2B5EF4-FFF2-40B4-BE49-F238E27FC236}">
                <a16:creationId xmlns:a16="http://schemas.microsoft.com/office/drawing/2014/main" id="{4A1230DB-F03F-2544-8B1D-2BCBB2FE0D3E}"/>
              </a:ext>
            </a:extLst>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456801" y="2183058"/>
            <a:ext cx="2537777" cy="1427499"/>
          </a:xfrm>
          <a:prstGeom prst="rect">
            <a:avLst/>
          </a:prstGeom>
        </p:spPr>
      </p:pic>
      <p:sp>
        <p:nvSpPr>
          <p:cNvPr id="4" name="Right Arrow 38">
            <a:extLst>
              <a:ext uri="{FF2B5EF4-FFF2-40B4-BE49-F238E27FC236}">
                <a16:creationId xmlns:a16="http://schemas.microsoft.com/office/drawing/2014/main" id="{B367AC2D-07D4-B74E-A559-D9E37499EDD3}"/>
              </a:ext>
            </a:extLst>
          </p:cNvPr>
          <p:cNvSpPr/>
          <p:nvPr/>
        </p:nvSpPr>
        <p:spPr>
          <a:xfrm rot="7566884">
            <a:off x="3497240" y="4330199"/>
            <a:ext cx="473143" cy="178016"/>
          </a:xfrm>
          <a:prstGeom prst="rightArrow">
            <a:avLst>
              <a:gd name="adj1" fmla="val 15950"/>
              <a:gd name="adj2" fmla="val 700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pic>
        <p:nvPicPr>
          <p:cNvPr id="5" name="Picture 6">
            <a:extLst>
              <a:ext uri="{FF2B5EF4-FFF2-40B4-BE49-F238E27FC236}">
                <a16:creationId xmlns:a16="http://schemas.microsoft.com/office/drawing/2014/main" id="{78D3EAAA-8857-C94C-BFAE-441FD853CE8E}"/>
              </a:ext>
            </a:extLst>
          </p:cNvPr>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700474" y="4662781"/>
            <a:ext cx="3520440" cy="1977775"/>
          </a:xfrm>
          <a:prstGeom prst="rect">
            <a:avLst/>
          </a:prstGeom>
        </p:spPr>
      </p:pic>
      <p:sp>
        <p:nvSpPr>
          <p:cNvPr id="6" name="Rectangle 39">
            <a:extLst>
              <a:ext uri="{FF2B5EF4-FFF2-40B4-BE49-F238E27FC236}">
                <a16:creationId xmlns:a16="http://schemas.microsoft.com/office/drawing/2014/main" id="{FABCD635-123E-F74B-BD7E-B0A4271A3143}"/>
              </a:ext>
            </a:extLst>
          </p:cNvPr>
          <p:cNvSpPr/>
          <p:nvPr/>
        </p:nvSpPr>
        <p:spPr>
          <a:xfrm>
            <a:off x="1704528" y="4277891"/>
            <a:ext cx="1681742" cy="338554"/>
          </a:xfrm>
          <a:prstGeom prst="rect">
            <a:avLst/>
          </a:prstGeom>
        </p:spPr>
        <p:txBody>
          <a:bodyPr wrap="none">
            <a:spAutoFit/>
          </a:bodyPr>
          <a:lstStyle/>
          <a:p>
            <a:r>
              <a:rPr lang="en-US" altLang="zh-CN" sz="1600" dirty="0"/>
              <a:t>Initial Background</a:t>
            </a:r>
            <a:endParaRPr lang="en-US" sz="1600" dirty="0"/>
          </a:p>
        </p:txBody>
      </p:sp>
      <p:sp>
        <p:nvSpPr>
          <p:cNvPr id="7" name="Rectangle 42">
            <a:extLst>
              <a:ext uri="{FF2B5EF4-FFF2-40B4-BE49-F238E27FC236}">
                <a16:creationId xmlns:a16="http://schemas.microsoft.com/office/drawing/2014/main" id="{BF3BC22F-1EA5-8A48-9D34-29A22586D2CF}"/>
              </a:ext>
            </a:extLst>
          </p:cNvPr>
          <p:cNvSpPr/>
          <p:nvPr/>
        </p:nvSpPr>
        <p:spPr>
          <a:xfrm>
            <a:off x="700474" y="1794261"/>
            <a:ext cx="2050433" cy="338554"/>
          </a:xfrm>
          <a:prstGeom prst="rect">
            <a:avLst/>
          </a:prstGeom>
        </p:spPr>
        <p:txBody>
          <a:bodyPr wrap="none">
            <a:spAutoFit/>
          </a:bodyPr>
          <a:lstStyle/>
          <a:p>
            <a:r>
              <a:rPr lang="en-US" altLang="zh-CN" sz="1600" dirty="0"/>
              <a:t>Motion of Background</a:t>
            </a:r>
            <a:endParaRPr lang="en-US" sz="1600" dirty="0"/>
          </a:p>
        </p:txBody>
      </p:sp>
      <p:sp>
        <p:nvSpPr>
          <p:cNvPr id="8" name="Rectangle 44">
            <a:extLst>
              <a:ext uri="{FF2B5EF4-FFF2-40B4-BE49-F238E27FC236}">
                <a16:creationId xmlns:a16="http://schemas.microsoft.com/office/drawing/2014/main" id="{7B6E9AF1-9D45-364F-AE4C-652835BA7406}"/>
              </a:ext>
            </a:extLst>
          </p:cNvPr>
          <p:cNvSpPr/>
          <p:nvPr/>
        </p:nvSpPr>
        <p:spPr>
          <a:xfrm>
            <a:off x="4333878" y="1806366"/>
            <a:ext cx="1842043" cy="338554"/>
          </a:xfrm>
          <a:prstGeom prst="rect">
            <a:avLst/>
          </a:prstGeom>
        </p:spPr>
        <p:txBody>
          <a:bodyPr wrap="none">
            <a:spAutoFit/>
          </a:bodyPr>
          <a:lstStyle/>
          <a:p>
            <a:r>
              <a:rPr lang="en-US" altLang="zh-CN" sz="1600" dirty="0"/>
              <a:t>Aligned Background</a:t>
            </a:r>
            <a:endParaRPr lang="en-US" sz="1600" dirty="0"/>
          </a:p>
        </p:txBody>
      </p:sp>
      <p:sp>
        <p:nvSpPr>
          <p:cNvPr id="9" name="Slide Number Placeholder 7">
            <a:extLst>
              <a:ext uri="{FF2B5EF4-FFF2-40B4-BE49-F238E27FC236}">
                <a16:creationId xmlns:a16="http://schemas.microsoft.com/office/drawing/2014/main" id="{FC2A55EF-6ACF-AC40-B6CB-C742733CB0EC}"/>
              </a:ext>
            </a:extLst>
          </p:cNvPr>
          <p:cNvSpPr>
            <a:spLocks noGrp="1"/>
          </p:cNvSpPr>
          <p:nvPr>
            <p:ph type="sldNum" sz="quarter" idx="12"/>
          </p:nvPr>
        </p:nvSpPr>
        <p:spPr>
          <a:xfrm>
            <a:off x="8326395" y="6640556"/>
            <a:ext cx="2743200" cy="365125"/>
          </a:xfrm>
        </p:spPr>
        <p:txBody>
          <a:bodyPr/>
          <a:lstStyle/>
          <a:p>
            <a:fld id="{E1FEFE07-F622-415A-B0FA-2B2F38D1F3F0}" type="slidenum">
              <a:rPr lang="en-US" smtClean="0"/>
              <a:t>40</a:t>
            </a:fld>
            <a:endParaRPr lang="en-US"/>
          </a:p>
        </p:txBody>
      </p:sp>
      <p:sp>
        <p:nvSpPr>
          <p:cNvPr id="10" name="TextBox 18">
            <a:extLst>
              <a:ext uri="{FF2B5EF4-FFF2-40B4-BE49-F238E27FC236}">
                <a16:creationId xmlns:a16="http://schemas.microsoft.com/office/drawing/2014/main" id="{542AFC81-E116-5245-AC57-11B9E3BD02E1}"/>
              </a:ext>
            </a:extLst>
          </p:cNvPr>
          <p:cNvSpPr txBox="1"/>
          <p:nvPr/>
        </p:nvSpPr>
        <p:spPr>
          <a:xfrm>
            <a:off x="247837" y="929413"/>
            <a:ext cx="1414302" cy="769441"/>
          </a:xfrm>
          <a:prstGeom prst="rect">
            <a:avLst/>
          </a:prstGeom>
          <a:noFill/>
          <a:ln>
            <a:solidFill>
              <a:schemeClr val="tx1">
                <a:lumMod val="50000"/>
              </a:schemeClr>
            </a:solidFill>
          </a:ln>
        </p:spPr>
        <p:txBody>
          <a:bodyPr wrap="square" rtlCol="0">
            <a:spAutoFit/>
          </a:bodyPr>
          <a:lstStyle/>
          <a:p>
            <a:pPr algn="ctr"/>
            <a:r>
              <a:rPr lang="en-US" sz="2200" dirty="0">
                <a:solidFill>
                  <a:schemeClr val="tx1">
                    <a:lumMod val="50000"/>
                  </a:schemeClr>
                </a:solidFill>
              </a:rPr>
              <a:t>Edge </a:t>
            </a:r>
          </a:p>
          <a:p>
            <a:pPr algn="ctr"/>
            <a:r>
              <a:rPr lang="en-US" sz="2200" dirty="0">
                <a:solidFill>
                  <a:schemeClr val="tx1">
                    <a:lumMod val="50000"/>
                  </a:schemeClr>
                </a:solidFill>
              </a:rPr>
              <a:t>Extraction</a:t>
            </a:r>
          </a:p>
        </p:txBody>
      </p:sp>
      <p:sp>
        <p:nvSpPr>
          <p:cNvPr id="11" name="TextBox 19">
            <a:extLst>
              <a:ext uri="{FF2B5EF4-FFF2-40B4-BE49-F238E27FC236}">
                <a16:creationId xmlns:a16="http://schemas.microsoft.com/office/drawing/2014/main" id="{47A63BD7-0BC3-7F40-9831-D1DFB3BF32F5}"/>
              </a:ext>
            </a:extLst>
          </p:cNvPr>
          <p:cNvSpPr txBox="1"/>
          <p:nvPr/>
        </p:nvSpPr>
        <p:spPr>
          <a:xfrm>
            <a:off x="2069496" y="929413"/>
            <a:ext cx="772275"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Edge </a:t>
            </a:r>
          </a:p>
          <a:p>
            <a:pPr algn="ctr"/>
            <a:r>
              <a:rPr lang="en-US" sz="2200" dirty="0">
                <a:solidFill>
                  <a:schemeClr val="bg1">
                    <a:lumMod val="65000"/>
                    <a:lumOff val="35000"/>
                  </a:schemeClr>
                </a:solidFill>
              </a:rPr>
              <a:t>Flow</a:t>
            </a:r>
          </a:p>
        </p:txBody>
      </p:sp>
      <p:sp>
        <p:nvSpPr>
          <p:cNvPr id="12" name="Right Arrow 20">
            <a:extLst>
              <a:ext uri="{FF2B5EF4-FFF2-40B4-BE49-F238E27FC236}">
                <a16:creationId xmlns:a16="http://schemas.microsoft.com/office/drawing/2014/main" id="{4D0A6C13-95E6-4844-9C43-0DD4C20E4372}"/>
              </a:ext>
            </a:extLst>
          </p:cNvPr>
          <p:cNvSpPr/>
          <p:nvPr/>
        </p:nvSpPr>
        <p:spPr>
          <a:xfrm>
            <a:off x="1731198" y="1176421"/>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3" name="TextBox 21">
            <a:extLst>
              <a:ext uri="{FF2B5EF4-FFF2-40B4-BE49-F238E27FC236}">
                <a16:creationId xmlns:a16="http://schemas.microsoft.com/office/drawing/2014/main" id="{A7B72A13-464D-854D-81E8-BE054699E8AF}"/>
              </a:ext>
            </a:extLst>
          </p:cNvPr>
          <p:cNvSpPr txBox="1"/>
          <p:nvPr/>
        </p:nvSpPr>
        <p:spPr>
          <a:xfrm>
            <a:off x="3276133" y="929413"/>
            <a:ext cx="1465609"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Layer Separation</a:t>
            </a:r>
          </a:p>
        </p:txBody>
      </p:sp>
      <p:sp>
        <p:nvSpPr>
          <p:cNvPr id="14" name="Right Arrow 22">
            <a:extLst>
              <a:ext uri="{FF2B5EF4-FFF2-40B4-BE49-F238E27FC236}">
                <a16:creationId xmlns:a16="http://schemas.microsoft.com/office/drawing/2014/main" id="{A1A6BD0E-F997-8742-982D-F63C03ADC19D}"/>
              </a:ext>
            </a:extLst>
          </p:cNvPr>
          <p:cNvSpPr/>
          <p:nvPr/>
        </p:nvSpPr>
        <p:spPr>
          <a:xfrm>
            <a:off x="2899738" y="1176421"/>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5" name="Right Arrow 26">
            <a:extLst>
              <a:ext uri="{FF2B5EF4-FFF2-40B4-BE49-F238E27FC236}">
                <a16:creationId xmlns:a16="http://schemas.microsoft.com/office/drawing/2014/main" id="{4607FB95-C3DC-6E4A-AADC-B92B26A40E80}"/>
              </a:ext>
            </a:extLst>
          </p:cNvPr>
          <p:cNvSpPr/>
          <p:nvPr/>
        </p:nvSpPr>
        <p:spPr>
          <a:xfrm>
            <a:off x="4799709" y="1176421"/>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6" name="TextBox 33">
            <a:extLst>
              <a:ext uri="{FF2B5EF4-FFF2-40B4-BE49-F238E27FC236}">
                <a16:creationId xmlns:a16="http://schemas.microsoft.com/office/drawing/2014/main" id="{CB9AABED-1916-A344-9121-99524C51B347}"/>
              </a:ext>
            </a:extLst>
          </p:cNvPr>
          <p:cNvSpPr txBox="1"/>
          <p:nvPr/>
        </p:nvSpPr>
        <p:spPr>
          <a:xfrm>
            <a:off x="5139711" y="929413"/>
            <a:ext cx="1918312" cy="769441"/>
          </a:xfrm>
          <a:prstGeom prst="rect">
            <a:avLst/>
          </a:prstGeom>
          <a:noFill/>
          <a:ln>
            <a:solidFill>
              <a:schemeClr val="tx1"/>
            </a:solidFill>
          </a:ln>
        </p:spPr>
        <p:txBody>
          <a:bodyPr wrap="square" rtlCol="0">
            <a:spAutoFit/>
          </a:bodyPr>
          <a:lstStyle/>
          <a:p>
            <a:pPr algn="ctr"/>
            <a:r>
              <a:rPr lang="en-US" sz="2200" dirty="0"/>
              <a:t>Initial</a:t>
            </a:r>
            <a:br>
              <a:rPr lang="en-US" sz="2200" dirty="0"/>
            </a:br>
            <a:r>
              <a:rPr lang="en-US" sz="2200" dirty="0"/>
              <a:t>Decomposition</a:t>
            </a:r>
          </a:p>
        </p:txBody>
      </p:sp>
      <p:sp>
        <p:nvSpPr>
          <p:cNvPr id="17" name="TextBox 34">
            <a:extLst>
              <a:ext uri="{FF2B5EF4-FFF2-40B4-BE49-F238E27FC236}">
                <a16:creationId xmlns:a16="http://schemas.microsoft.com/office/drawing/2014/main" id="{ACC995C8-B7E5-7E4D-8447-45BD525B3A6C}"/>
              </a:ext>
            </a:extLst>
          </p:cNvPr>
          <p:cNvSpPr txBox="1"/>
          <p:nvPr/>
        </p:nvSpPr>
        <p:spPr>
          <a:xfrm>
            <a:off x="7454286" y="939580"/>
            <a:ext cx="1689714"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Alternating</a:t>
            </a:r>
          </a:p>
          <a:p>
            <a:pPr algn="ctr"/>
            <a:r>
              <a:rPr lang="en-US" sz="2200" dirty="0">
                <a:solidFill>
                  <a:schemeClr val="bg1">
                    <a:lumMod val="65000"/>
                    <a:lumOff val="35000"/>
                  </a:schemeClr>
                </a:solidFill>
              </a:rPr>
              <a:t>Optimization</a:t>
            </a:r>
          </a:p>
        </p:txBody>
      </p:sp>
      <p:sp>
        <p:nvSpPr>
          <p:cNvPr id="18" name="Right Arrow 35">
            <a:extLst>
              <a:ext uri="{FF2B5EF4-FFF2-40B4-BE49-F238E27FC236}">
                <a16:creationId xmlns:a16="http://schemas.microsoft.com/office/drawing/2014/main" id="{5D83F752-C406-324A-B33E-27609271323B}"/>
              </a:ext>
            </a:extLst>
          </p:cNvPr>
          <p:cNvSpPr/>
          <p:nvPr/>
        </p:nvSpPr>
        <p:spPr>
          <a:xfrm>
            <a:off x="7115989" y="1186588"/>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Tree>
    <p:extLst>
      <p:ext uri="{BB962C8B-B14F-4D97-AF65-F5344CB8AC3E}">
        <p14:creationId xmlns:p14="http://schemas.microsoft.com/office/powerpoint/2010/main" val="205366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mediacall" presetSubtype="0" fill="hold" nodeType="withEffect">
                                  <p:stCondLst>
                                    <p:cond delay="500"/>
                                  </p:stCondLst>
                                  <p:childTnLst>
                                    <p:cmd type="call" cmd="playFrom(0.0)">
                                      <p:cBhvr>
                                        <p:cTn id="8" dur="5000" fill="hold"/>
                                        <p:tgtEl>
                                          <p:spTgt spid="2"/>
                                        </p:tgtEl>
                                      </p:cBhvr>
                                    </p:cmd>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mediacall" presetSubtype="0" fill="hold" nodeType="withEffect">
                                  <p:stCondLst>
                                    <p:cond delay="500"/>
                                  </p:stCondLst>
                                  <p:childTnLst>
                                    <p:cmd type="call" cmd="playFrom(0.0)">
                                      <p:cBhvr>
                                        <p:cTn id="12" dur="4100" fill="hold"/>
                                        <p:tgtEl>
                                          <p:spTgt spid="3"/>
                                        </p:tgtEl>
                                      </p:cBhvr>
                                    </p:cmd>
                                  </p:childTnLst>
                                </p:cTn>
                              </p:par>
                              <p:par>
                                <p:cTn id="13" presetID="1"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repeatCount="indefinite" fill="remove" display="0">
                  <p:stCondLst>
                    <p:cond delay="indefinite"/>
                  </p:stCondLst>
                </p:cTn>
                <p:tgtEl>
                  <p:spTgt spid="2"/>
                </p:tgtEl>
              </p:cMediaNode>
            </p:video>
            <p:video>
              <p:cMediaNode vol="80000">
                <p:cTn id="26" repeatCount="indefinite" fill="remove" display="0">
                  <p:stCondLst>
                    <p:cond delay="indefinite"/>
                  </p:stCondLst>
                </p:cTn>
                <p:tgtEl>
                  <p:spTgt spid="3"/>
                </p:tgtEl>
              </p:cMediaNode>
            </p:video>
          </p:childTnLst>
        </p:cTn>
      </p:par>
    </p:tnLst>
    <p:bldLst>
      <p:bldP spid="4" grpId="0" animBg="1"/>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rm_inital_warpRF">
            <a:hlinkClick r:id="" action="ppaction://media"/>
            <a:extLst>
              <a:ext uri="{FF2B5EF4-FFF2-40B4-BE49-F238E27FC236}">
                <a16:creationId xmlns:a16="http://schemas.microsoft.com/office/drawing/2014/main" id="{904E2ACC-5980-CB45-B889-F4C97FDDC86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68683" y="2303366"/>
            <a:ext cx="3125859" cy="1758295"/>
          </a:xfrm>
          <a:prstGeom prst="rect">
            <a:avLst/>
          </a:prstGeom>
        </p:spPr>
      </p:pic>
      <p:pic>
        <p:nvPicPr>
          <p:cNvPr id="3" name="Picture 6">
            <a:extLst>
              <a:ext uri="{FF2B5EF4-FFF2-40B4-BE49-F238E27FC236}">
                <a16:creationId xmlns:a16="http://schemas.microsoft.com/office/drawing/2014/main" id="{260E0230-70F0-6247-B9F1-BCBBB386BF44}"/>
              </a:ext>
            </a:extLst>
          </p:cNvPr>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90547" y="4604309"/>
            <a:ext cx="3118634" cy="1752041"/>
          </a:xfrm>
          <a:prstGeom prst="rect">
            <a:avLst/>
          </a:prstGeom>
        </p:spPr>
      </p:pic>
      <p:pic>
        <p:nvPicPr>
          <p:cNvPr id="4" name="Picture 7">
            <a:extLst>
              <a:ext uri="{FF2B5EF4-FFF2-40B4-BE49-F238E27FC236}">
                <a16:creationId xmlns:a16="http://schemas.microsoft.com/office/drawing/2014/main" id="{C8386456-519A-E04C-BD8C-D160BB640BBD}"/>
              </a:ext>
            </a:extLst>
          </p:cNvPr>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5848750" y="4604308"/>
            <a:ext cx="3118634" cy="1752041"/>
          </a:xfrm>
          <a:prstGeom prst="rect">
            <a:avLst/>
          </a:prstGeom>
        </p:spPr>
      </p:pic>
      <p:sp>
        <p:nvSpPr>
          <p:cNvPr id="5" name="Rectangle 39">
            <a:extLst>
              <a:ext uri="{FF2B5EF4-FFF2-40B4-BE49-F238E27FC236}">
                <a16:creationId xmlns:a16="http://schemas.microsoft.com/office/drawing/2014/main" id="{A60E4753-4F78-1647-A01E-31FAD2BC0848}"/>
              </a:ext>
            </a:extLst>
          </p:cNvPr>
          <p:cNvSpPr/>
          <p:nvPr/>
        </p:nvSpPr>
        <p:spPr>
          <a:xfrm>
            <a:off x="979185" y="4312268"/>
            <a:ext cx="1971649" cy="338554"/>
          </a:xfrm>
          <a:prstGeom prst="rect">
            <a:avLst/>
          </a:prstGeom>
        </p:spPr>
        <p:txBody>
          <a:bodyPr wrap="square">
            <a:spAutoFit/>
          </a:bodyPr>
          <a:lstStyle/>
          <a:p>
            <a:r>
              <a:rPr lang="en-US" altLang="zh-CN" sz="1600" dirty="0"/>
              <a:t>Initial Background</a:t>
            </a:r>
            <a:endParaRPr lang="en-US" sz="1600" dirty="0"/>
          </a:p>
        </p:txBody>
      </p:sp>
      <p:sp>
        <p:nvSpPr>
          <p:cNvPr id="6" name="Rectangle 40">
            <a:extLst>
              <a:ext uri="{FF2B5EF4-FFF2-40B4-BE49-F238E27FC236}">
                <a16:creationId xmlns:a16="http://schemas.microsoft.com/office/drawing/2014/main" id="{13721BDA-ED67-5747-99D5-F9C17AADEDD8}"/>
              </a:ext>
            </a:extLst>
          </p:cNvPr>
          <p:cNvSpPr/>
          <p:nvPr/>
        </p:nvSpPr>
        <p:spPr>
          <a:xfrm>
            <a:off x="6640497" y="4299915"/>
            <a:ext cx="1971649" cy="338554"/>
          </a:xfrm>
          <a:prstGeom prst="rect">
            <a:avLst/>
          </a:prstGeom>
        </p:spPr>
        <p:txBody>
          <a:bodyPr wrap="square">
            <a:spAutoFit/>
          </a:bodyPr>
          <a:lstStyle/>
          <a:p>
            <a:r>
              <a:rPr lang="en-US" altLang="zh-CN" sz="1600" dirty="0"/>
              <a:t>Initial Obstruction</a:t>
            </a:r>
            <a:endParaRPr lang="en-US" sz="1600" dirty="0"/>
          </a:p>
        </p:txBody>
      </p:sp>
      <p:sp>
        <p:nvSpPr>
          <p:cNvPr id="7" name="Right Arrow 41">
            <a:extLst>
              <a:ext uri="{FF2B5EF4-FFF2-40B4-BE49-F238E27FC236}">
                <a16:creationId xmlns:a16="http://schemas.microsoft.com/office/drawing/2014/main" id="{B8A5A3DF-2507-9540-83F8-CD6EB9FD4667}"/>
              </a:ext>
            </a:extLst>
          </p:cNvPr>
          <p:cNvSpPr/>
          <p:nvPr/>
        </p:nvSpPr>
        <p:spPr>
          <a:xfrm rot="14033116" flipH="1">
            <a:off x="5515932" y="4233419"/>
            <a:ext cx="367976" cy="157698"/>
          </a:xfrm>
          <a:prstGeom prst="rightArrow">
            <a:avLst>
              <a:gd name="adj1" fmla="val 15950"/>
              <a:gd name="adj2" fmla="val 700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8" name="Rectangle 43">
            <a:extLst>
              <a:ext uri="{FF2B5EF4-FFF2-40B4-BE49-F238E27FC236}">
                <a16:creationId xmlns:a16="http://schemas.microsoft.com/office/drawing/2014/main" id="{1C8C75D6-025E-4940-91E6-B4AD7EE633CB}"/>
              </a:ext>
            </a:extLst>
          </p:cNvPr>
          <p:cNvSpPr/>
          <p:nvPr/>
        </p:nvSpPr>
        <p:spPr>
          <a:xfrm>
            <a:off x="6897503" y="1956101"/>
            <a:ext cx="2246497" cy="338554"/>
          </a:xfrm>
          <a:prstGeom prst="rect">
            <a:avLst/>
          </a:prstGeom>
        </p:spPr>
        <p:txBody>
          <a:bodyPr wrap="square">
            <a:spAutoFit/>
          </a:bodyPr>
          <a:lstStyle/>
          <a:p>
            <a:r>
              <a:rPr lang="en-US" altLang="zh-CN" sz="1600" dirty="0"/>
              <a:t>Motion of Obstruction</a:t>
            </a:r>
            <a:endParaRPr lang="en-US" sz="1600" dirty="0"/>
          </a:p>
        </p:txBody>
      </p:sp>
      <p:pic>
        <p:nvPicPr>
          <p:cNvPr id="9" name="dorm_init_rfv">
            <a:hlinkClick r:id="" action="ppaction://media"/>
            <a:extLst>
              <a:ext uri="{FF2B5EF4-FFF2-40B4-BE49-F238E27FC236}">
                <a16:creationId xmlns:a16="http://schemas.microsoft.com/office/drawing/2014/main" id="{5BAA246B-005A-5146-B511-962F24A697C1}"/>
              </a:ext>
            </a:extLst>
          </p:cNvPr>
          <p:cNvPicPr>
            <a:picLocks noChangeAspect="1"/>
          </p:cNvPicPr>
          <p:nvPr>
            <a:videoFile r:link="rId4"/>
            <p:extLst>
              <p:ext uri="{DAA4B4D4-6D71-4841-9C94-3DE7FCFB9230}">
                <p14:media xmlns:p14="http://schemas.microsoft.com/office/powerpoint/2010/main" r:link="rId3"/>
              </p:ext>
            </p:extLst>
          </p:nvPr>
        </p:nvPicPr>
        <p:blipFill>
          <a:blip r:embed="rId12"/>
          <a:stretch>
            <a:fillRect/>
          </a:stretch>
        </p:blipFill>
        <p:spPr>
          <a:xfrm>
            <a:off x="6720887" y="2262972"/>
            <a:ext cx="2246497" cy="1263655"/>
          </a:xfrm>
          <a:prstGeom prst="rect">
            <a:avLst/>
          </a:prstGeom>
        </p:spPr>
      </p:pic>
      <p:sp>
        <p:nvSpPr>
          <p:cNvPr id="10" name="Slide Number Placeholder 4">
            <a:extLst>
              <a:ext uri="{FF2B5EF4-FFF2-40B4-BE49-F238E27FC236}">
                <a16:creationId xmlns:a16="http://schemas.microsoft.com/office/drawing/2014/main" id="{0D01FD82-4C2A-9146-BF09-1D9281EC5C83}"/>
              </a:ext>
            </a:extLst>
          </p:cNvPr>
          <p:cNvSpPr>
            <a:spLocks noGrp="1"/>
          </p:cNvSpPr>
          <p:nvPr>
            <p:ph type="sldNum" sz="quarter" idx="12"/>
          </p:nvPr>
        </p:nvSpPr>
        <p:spPr>
          <a:xfrm>
            <a:off x="8610600" y="6356350"/>
            <a:ext cx="2743200" cy="365125"/>
          </a:xfrm>
        </p:spPr>
        <p:txBody>
          <a:bodyPr/>
          <a:lstStyle/>
          <a:p>
            <a:fld id="{E1FEFE07-F622-415A-B0FA-2B2F38D1F3F0}" type="slidenum">
              <a:rPr lang="en-US" smtClean="0"/>
              <a:t>41</a:t>
            </a:fld>
            <a:endParaRPr lang="en-US" dirty="0"/>
          </a:p>
        </p:txBody>
      </p:sp>
      <p:sp>
        <p:nvSpPr>
          <p:cNvPr id="11" name="TextBox 20">
            <a:extLst>
              <a:ext uri="{FF2B5EF4-FFF2-40B4-BE49-F238E27FC236}">
                <a16:creationId xmlns:a16="http://schemas.microsoft.com/office/drawing/2014/main" id="{A488AB0E-3AD6-104F-ACF7-F36A75E8345A}"/>
              </a:ext>
            </a:extLst>
          </p:cNvPr>
          <p:cNvSpPr txBox="1"/>
          <p:nvPr/>
        </p:nvSpPr>
        <p:spPr>
          <a:xfrm>
            <a:off x="105886" y="620462"/>
            <a:ext cx="1414302" cy="769441"/>
          </a:xfrm>
          <a:prstGeom prst="rect">
            <a:avLst/>
          </a:prstGeom>
          <a:noFill/>
          <a:ln>
            <a:solidFill>
              <a:schemeClr val="tx1">
                <a:lumMod val="50000"/>
              </a:schemeClr>
            </a:solidFill>
          </a:ln>
        </p:spPr>
        <p:txBody>
          <a:bodyPr wrap="square" rtlCol="0">
            <a:spAutoFit/>
          </a:bodyPr>
          <a:lstStyle/>
          <a:p>
            <a:pPr algn="ctr"/>
            <a:r>
              <a:rPr lang="en-US" sz="2200" dirty="0">
                <a:solidFill>
                  <a:schemeClr val="tx1">
                    <a:lumMod val="50000"/>
                  </a:schemeClr>
                </a:solidFill>
              </a:rPr>
              <a:t>Edge </a:t>
            </a:r>
          </a:p>
          <a:p>
            <a:pPr algn="ctr"/>
            <a:r>
              <a:rPr lang="en-US" sz="2200" dirty="0">
                <a:solidFill>
                  <a:schemeClr val="tx1">
                    <a:lumMod val="50000"/>
                  </a:schemeClr>
                </a:solidFill>
              </a:rPr>
              <a:t>Extraction</a:t>
            </a:r>
          </a:p>
        </p:txBody>
      </p:sp>
      <p:sp>
        <p:nvSpPr>
          <p:cNvPr id="12" name="TextBox 21">
            <a:extLst>
              <a:ext uri="{FF2B5EF4-FFF2-40B4-BE49-F238E27FC236}">
                <a16:creationId xmlns:a16="http://schemas.microsoft.com/office/drawing/2014/main" id="{4B70B531-DB51-D749-B25B-EB406650F9F8}"/>
              </a:ext>
            </a:extLst>
          </p:cNvPr>
          <p:cNvSpPr txBox="1"/>
          <p:nvPr/>
        </p:nvSpPr>
        <p:spPr>
          <a:xfrm>
            <a:off x="1927545" y="620462"/>
            <a:ext cx="772275"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Edge </a:t>
            </a:r>
          </a:p>
          <a:p>
            <a:pPr algn="ctr"/>
            <a:r>
              <a:rPr lang="en-US" sz="2200" dirty="0">
                <a:solidFill>
                  <a:schemeClr val="bg1">
                    <a:lumMod val="65000"/>
                    <a:lumOff val="35000"/>
                  </a:schemeClr>
                </a:solidFill>
              </a:rPr>
              <a:t>Flow</a:t>
            </a:r>
          </a:p>
        </p:txBody>
      </p:sp>
      <p:sp>
        <p:nvSpPr>
          <p:cNvPr id="13" name="Right Arrow 22">
            <a:extLst>
              <a:ext uri="{FF2B5EF4-FFF2-40B4-BE49-F238E27FC236}">
                <a16:creationId xmlns:a16="http://schemas.microsoft.com/office/drawing/2014/main" id="{826B1450-7445-3343-ABFB-9F3E86358D8E}"/>
              </a:ext>
            </a:extLst>
          </p:cNvPr>
          <p:cNvSpPr/>
          <p:nvPr/>
        </p:nvSpPr>
        <p:spPr>
          <a:xfrm>
            <a:off x="1589247" y="867470"/>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4" name="TextBox 25">
            <a:extLst>
              <a:ext uri="{FF2B5EF4-FFF2-40B4-BE49-F238E27FC236}">
                <a16:creationId xmlns:a16="http://schemas.microsoft.com/office/drawing/2014/main" id="{F8687C0C-8B96-534E-AFFB-FE89C5D6A4F2}"/>
              </a:ext>
            </a:extLst>
          </p:cNvPr>
          <p:cNvSpPr txBox="1"/>
          <p:nvPr/>
        </p:nvSpPr>
        <p:spPr>
          <a:xfrm>
            <a:off x="3134182" y="620462"/>
            <a:ext cx="1465609"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Layer Separation</a:t>
            </a:r>
          </a:p>
        </p:txBody>
      </p:sp>
      <p:sp>
        <p:nvSpPr>
          <p:cNvPr id="15" name="Right Arrow 26">
            <a:extLst>
              <a:ext uri="{FF2B5EF4-FFF2-40B4-BE49-F238E27FC236}">
                <a16:creationId xmlns:a16="http://schemas.microsoft.com/office/drawing/2014/main" id="{DF9C6EDD-47DA-CA4F-8B67-E087D4D4CF71}"/>
              </a:ext>
            </a:extLst>
          </p:cNvPr>
          <p:cNvSpPr/>
          <p:nvPr/>
        </p:nvSpPr>
        <p:spPr>
          <a:xfrm>
            <a:off x="2757787" y="867470"/>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6" name="Right Arrow 27">
            <a:extLst>
              <a:ext uri="{FF2B5EF4-FFF2-40B4-BE49-F238E27FC236}">
                <a16:creationId xmlns:a16="http://schemas.microsoft.com/office/drawing/2014/main" id="{BE97BE76-5ABB-B348-B42F-54AD137EB0EB}"/>
              </a:ext>
            </a:extLst>
          </p:cNvPr>
          <p:cNvSpPr/>
          <p:nvPr/>
        </p:nvSpPr>
        <p:spPr>
          <a:xfrm>
            <a:off x="4657758" y="867470"/>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7" name="TextBox 28">
            <a:extLst>
              <a:ext uri="{FF2B5EF4-FFF2-40B4-BE49-F238E27FC236}">
                <a16:creationId xmlns:a16="http://schemas.microsoft.com/office/drawing/2014/main" id="{5231F895-48FB-5746-819A-B72557DD73BE}"/>
              </a:ext>
            </a:extLst>
          </p:cNvPr>
          <p:cNvSpPr txBox="1"/>
          <p:nvPr/>
        </p:nvSpPr>
        <p:spPr>
          <a:xfrm>
            <a:off x="4997760" y="620462"/>
            <a:ext cx="1918312" cy="769441"/>
          </a:xfrm>
          <a:prstGeom prst="rect">
            <a:avLst/>
          </a:prstGeom>
          <a:noFill/>
          <a:ln>
            <a:solidFill>
              <a:schemeClr val="tx1"/>
            </a:solidFill>
          </a:ln>
        </p:spPr>
        <p:txBody>
          <a:bodyPr wrap="square" rtlCol="0">
            <a:spAutoFit/>
          </a:bodyPr>
          <a:lstStyle/>
          <a:p>
            <a:pPr algn="ctr"/>
            <a:r>
              <a:rPr lang="en-US" sz="2200" dirty="0"/>
              <a:t>Initial</a:t>
            </a:r>
            <a:br>
              <a:rPr lang="en-US" sz="2200" dirty="0"/>
            </a:br>
            <a:r>
              <a:rPr lang="en-US" sz="2200" dirty="0"/>
              <a:t>Decomposition</a:t>
            </a:r>
          </a:p>
        </p:txBody>
      </p:sp>
      <p:sp>
        <p:nvSpPr>
          <p:cNvPr id="18" name="TextBox 29">
            <a:extLst>
              <a:ext uri="{FF2B5EF4-FFF2-40B4-BE49-F238E27FC236}">
                <a16:creationId xmlns:a16="http://schemas.microsoft.com/office/drawing/2014/main" id="{D75C5831-A38C-F446-8C56-E37AC0C2BA0B}"/>
              </a:ext>
            </a:extLst>
          </p:cNvPr>
          <p:cNvSpPr txBox="1"/>
          <p:nvPr/>
        </p:nvSpPr>
        <p:spPr>
          <a:xfrm>
            <a:off x="7312335" y="630629"/>
            <a:ext cx="1689714"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Alternating</a:t>
            </a:r>
          </a:p>
          <a:p>
            <a:pPr algn="ctr"/>
            <a:r>
              <a:rPr lang="en-US" sz="2200" dirty="0">
                <a:solidFill>
                  <a:schemeClr val="bg1">
                    <a:lumMod val="65000"/>
                    <a:lumOff val="35000"/>
                  </a:schemeClr>
                </a:solidFill>
              </a:rPr>
              <a:t>Optimization</a:t>
            </a:r>
          </a:p>
        </p:txBody>
      </p:sp>
      <p:sp>
        <p:nvSpPr>
          <p:cNvPr id="19" name="Right Arrow 30">
            <a:extLst>
              <a:ext uri="{FF2B5EF4-FFF2-40B4-BE49-F238E27FC236}">
                <a16:creationId xmlns:a16="http://schemas.microsoft.com/office/drawing/2014/main" id="{D5C58EEA-5B06-E54C-A8D0-D3062658F11E}"/>
              </a:ext>
            </a:extLst>
          </p:cNvPr>
          <p:cNvSpPr/>
          <p:nvPr/>
        </p:nvSpPr>
        <p:spPr>
          <a:xfrm>
            <a:off x="6974038" y="877637"/>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21" name="Rectangle 23">
            <a:extLst>
              <a:ext uri="{FF2B5EF4-FFF2-40B4-BE49-F238E27FC236}">
                <a16:creationId xmlns:a16="http://schemas.microsoft.com/office/drawing/2014/main" id="{FFAAB897-9724-9B46-90EF-C717CCA97568}"/>
              </a:ext>
            </a:extLst>
          </p:cNvPr>
          <p:cNvSpPr/>
          <p:nvPr/>
        </p:nvSpPr>
        <p:spPr>
          <a:xfrm>
            <a:off x="3293659" y="1964812"/>
            <a:ext cx="2075906" cy="338554"/>
          </a:xfrm>
          <a:prstGeom prst="rect">
            <a:avLst/>
          </a:prstGeom>
        </p:spPr>
        <p:txBody>
          <a:bodyPr wrap="square">
            <a:spAutoFit/>
          </a:bodyPr>
          <a:lstStyle/>
          <a:p>
            <a:r>
              <a:rPr lang="en-US" altLang="zh-CN" sz="1600" dirty="0"/>
              <a:t>Aligned Background</a:t>
            </a:r>
            <a:endParaRPr lang="en-US" sz="1600" dirty="0"/>
          </a:p>
        </p:txBody>
      </p:sp>
    </p:spTree>
    <p:extLst>
      <p:ext uri="{BB962C8B-B14F-4D97-AF65-F5344CB8AC3E}">
        <p14:creationId xmlns:p14="http://schemas.microsoft.com/office/powerpoint/2010/main" val="412815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00" fill="hold"/>
                                        <p:tgtEl>
                                          <p:spTgt spid="9"/>
                                        </p:tgtEl>
                                      </p:cBhvr>
                                    </p:cmd>
                                  </p:childTnLst>
                                </p:cTn>
                              </p:par>
                              <p:par>
                                <p:cTn id="7" presetID="1" presetClass="mediacall" presetSubtype="0" fill="hold" nodeType="withEffect">
                                  <p:stCondLst>
                                    <p:cond delay="0"/>
                                  </p:stCondLst>
                                  <p:childTnLst>
                                    <p:cmd type="call" cmd="playFrom(0.0)">
                                      <p:cBhvr>
                                        <p:cTn id="8" dur="5000" fill="hold"/>
                                        <p:tgtEl>
                                          <p:spTgt spid="2"/>
                                        </p:tgtEl>
                                      </p:cBhvr>
                                    </p:cmd>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9"/>
                </p:tgtEl>
              </p:cMediaNode>
            </p:video>
            <p:video>
              <p:cMediaNode vol="80000">
                <p:cTn id="16" fill="hold" display="0">
                  <p:stCondLst>
                    <p:cond delay="indefinite"/>
                  </p:stCondLst>
                </p:cTn>
                <p:tgtEl>
                  <p:spTgt spid="2"/>
                </p:tgtEl>
              </p:cMediaNode>
            </p:video>
          </p:childTnLst>
        </p:cTn>
      </p:par>
    </p:tnLst>
    <p:bldLst>
      <p:bldP spid="7" grpId="0" animBg="1"/>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84">
                <a:extLst>
                  <a:ext uri="{FF2B5EF4-FFF2-40B4-BE49-F238E27FC236}">
                    <a16:creationId xmlns:a16="http://schemas.microsoft.com/office/drawing/2014/main" id="{1E6BC98F-FA1A-A34A-AB61-7CBD4344D25A}"/>
                  </a:ext>
                </a:extLst>
              </p:cNvPr>
              <p:cNvSpPr/>
              <p:nvPr/>
            </p:nvSpPr>
            <p:spPr>
              <a:xfrm>
                <a:off x="1204355" y="3106766"/>
                <a:ext cx="2710870" cy="444545"/>
              </a:xfrm>
              <a:prstGeom prst="rect">
                <a:avLst/>
              </a:prstGeom>
            </p:spPr>
            <p:txBody>
              <a:bodyPr wrap="none">
                <a:spAutoFit/>
              </a:bodyPr>
              <a:lstStyle/>
              <a:p>
                <a:r>
                  <a:rPr lang="en-US" sz="2200" dirty="0"/>
                  <a:t>Motion Fields </a:t>
                </a:r>
                <a14:m>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𝑊</m:t>
                        </m:r>
                      </m:e>
                      <m:sub>
                        <m:r>
                          <a:rPr lang="en-US" sz="2200" b="0" i="1" smtClean="0">
                            <a:latin typeface="Cambria Math" panose="02040503050406030204" pitchFamily="18" charset="0"/>
                          </a:rPr>
                          <m:t>𝐵</m:t>
                        </m:r>
                      </m:sub>
                      <m:sup>
                        <m:r>
                          <a:rPr lang="en-US" sz="2200" b="0" i="1" smtClean="0">
                            <a:latin typeface="Cambria Math" panose="02040503050406030204" pitchFamily="18" charset="0"/>
                          </a:rPr>
                          <m:t>𝑡</m:t>
                        </m:r>
                      </m:sup>
                    </m:sSubSup>
                    <m:r>
                      <a:rPr lang="en-US" sz="2200" b="0" i="0" smtClean="0">
                        <a:latin typeface="Cambria Math" panose="02040503050406030204" pitchFamily="18" charset="0"/>
                      </a:rPr>
                      <m:t>,</m:t>
                    </m:r>
                    <m:sSubSup>
                      <m:sSubSupPr>
                        <m:ctrlPr>
                          <a:rPr lang="en-US" sz="2200" b="0" i="1" smtClean="0">
                            <a:latin typeface="Cambria Math" panose="02040503050406030204" pitchFamily="18" charset="0"/>
                          </a:rPr>
                        </m:ctrlPr>
                      </m:sSubSupPr>
                      <m:e>
                        <m:r>
                          <m:rPr>
                            <m:sty m:val="p"/>
                          </m:rPr>
                          <a:rPr lang="en-US" sz="2200" b="0" i="0" smtClean="0">
                            <a:latin typeface="Cambria Math" panose="02040503050406030204" pitchFamily="18" charset="0"/>
                          </a:rPr>
                          <m:t>W</m:t>
                        </m:r>
                      </m:e>
                      <m:sub>
                        <m:r>
                          <m:rPr>
                            <m:sty m:val="p"/>
                          </m:rPr>
                          <a:rPr lang="en-US" sz="2200" b="0" i="0" smtClean="0">
                            <a:latin typeface="Cambria Math" panose="02040503050406030204" pitchFamily="18" charset="0"/>
                          </a:rPr>
                          <m:t>O</m:t>
                        </m:r>
                      </m:sub>
                      <m:sup>
                        <m:r>
                          <m:rPr>
                            <m:sty m:val="p"/>
                          </m:rPr>
                          <a:rPr lang="en-US" sz="2200" b="0" i="0" smtClean="0">
                            <a:latin typeface="Cambria Math" panose="02040503050406030204" pitchFamily="18" charset="0"/>
                          </a:rPr>
                          <m:t>t</m:t>
                        </m:r>
                      </m:sup>
                    </m:sSubSup>
                  </m:oMath>
                </a14:m>
                <a:endParaRPr lang="en-US" sz="2200" dirty="0"/>
              </a:p>
            </p:txBody>
          </p:sp>
        </mc:Choice>
        <mc:Fallback xmlns="">
          <p:sp>
            <p:nvSpPr>
              <p:cNvPr id="2" name="Rectangle 84">
                <a:extLst>
                  <a:ext uri="{FF2B5EF4-FFF2-40B4-BE49-F238E27FC236}">
                    <a16:creationId xmlns:a16="http://schemas.microsoft.com/office/drawing/2014/main" id="{1E6BC98F-FA1A-A34A-AB61-7CBD4344D25A}"/>
                  </a:ext>
                </a:extLst>
              </p:cNvPr>
              <p:cNvSpPr>
                <a:spLocks noRot="1" noChangeAspect="1" noMove="1" noResize="1" noEditPoints="1" noAdjustHandles="1" noChangeArrowheads="1" noChangeShapeType="1" noTextEdit="1"/>
              </p:cNvSpPr>
              <p:nvPr/>
            </p:nvSpPr>
            <p:spPr>
              <a:xfrm>
                <a:off x="1204355" y="3106766"/>
                <a:ext cx="2710870" cy="444545"/>
              </a:xfrm>
              <a:prstGeom prst="rect">
                <a:avLst/>
              </a:prstGeom>
              <a:blipFill>
                <a:blip r:embed="rId3"/>
                <a:stretch>
                  <a:fillRect l="-2804" t="-555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85">
                <a:extLst>
                  <a:ext uri="{FF2B5EF4-FFF2-40B4-BE49-F238E27FC236}">
                    <a16:creationId xmlns:a16="http://schemas.microsoft.com/office/drawing/2014/main" id="{9367D917-94F9-184A-AC59-EFB00DC06BCB}"/>
                  </a:ext>
                </a:extLst>
              </p:cNvPr>
              <p:cNvSpPr/>
              <p:nvPr/>
            </p:nvSpPr>
            <p:spPr>
              <a:xfrm>
                <a:off x="5764597" y="3106766"/>
                <a:ext cx="1666482" cy="430887"/>
              </a:xfrm>
              <a:prstGeom prst="rect">
                <a:avLst/>
              </a:prstGeom>
            </p:spPr>
            <p:txBody>
              <a:bodyPr wrap="none">
                <a:spAutoFit/>
              </a:bodyPr>
              <a:lstStyle/>
              <a:p>
                <a:r>
                  <a:rPr lang="en-US" sz="2200" dirty="0"/>
                  <a:t>Images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𝐼</m:t>
                        </m:r>
                      </m:e>
                      <m:sub>
                        <m:r>
                          <a:rPr lang="en-US" sz="2200" b="0" i="1" smtClean="0">
                            <a:latin typeface="Cambria Math" panose="02040503050406030204" pitchFamily="18" charset="0"/>
                          </a:rPr>
                          <m:t>𝐵</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𝐼</m:t>
                        </m:r>
                      </m:e>
                      <m:sub>
                        <m:r>
                          <a:rPr lang="en-US" sz="2200" b="0" i="1" smtClean="0">
                            <a:latin typeface="Cambria Math" panose="02040503050406030204" pitchFamily="18" charset="0"/>
                          </a:rPr>
                          <m:t>𝑂</m:t>
                        </m:r>
                      </m:sub>
                    </m:sSub>
                  </m:oMath>
                </a14:m>
                <a:endParaRPr lang="en-US" sz="2200" dirty="0"/>
              </a:p>
            </p:txBody>
          </p:sp>
        </mc:Choice>
        <mc:Fallback xmlns="">
          <p:sp>
            <p:nvSpPr>
              <p:cNvPr id="3" name="Rectangle 85">
                <a:extLst>
                  <a:ext uri="{FF2B5EF4-FFF2-40B4-BE49-F238E27FC236}">
                    <a16:creationId xmlns:a16="http://schemas.microsoft.com/office/drawing/2014/main" id="{9367D917-94F9-184A-AC59-EFB00DC06BCB}"/>
                  </a:ext>
                </a:extLst>
              </p:cNvPr>
              <p:cNvSpPr>
                <a:spLocks noRot="1" noChangeAspect="1" noMove="1" noResize="1" noEditPoints="1" noAdjustHandles="1" noChangeArrowheads="1" noChangeShapeType="1" noTextEdit="1"/>
              </p:cNvSpPr>
              <p:nvPr/>
            </p:nvSpPr>
            <p:spPr>
              <a:xfrm>
                <a:off x="5764597" y="3106766"/>
                <a:ext cx="1666482" cy="430887"/>
              </a:xfrm>
              <a:prstGeom prst="rect">
                <a:avLst/>
              </a:prstGeom>
              <a:blipFill>
                <a:blip r:embed="rId4"/>
                <a:stretch>
                  <a:fillRect l="-4545" t="-8571" b="-25714"/>
                </a:stretch>
              </a:blipFill>
            </p:spPr>
            <p:txBody>
              <a:bodyPr/>
              <a:lstStyle/>
              <a:p>
                <a:r>
                  <a:rPr lang="zh-CN" altLang="en-US">
                    <a:noFill/>
                  </a:rPr>
                  <a:t> </a:t>
                </a:r>
              </a:p>
            </p:txBody>
          </p:sp>
        </mc:Fallback>
      </mc:AlternateContent>
      <p:sp>
        <p:nvSpPr>
          <p:cNvPr id="4" name="Slide Number Placeholder 43">
            <a:extLst>
              <a:ext uri="{FF2B5EF4-FFF2-40B4-BE49-F238E27FC236}">
                <a16:creationId xmlns:a16="http://schemas.microsoft.com/office/drawing/2014/main" id="{FC20017F-1B3F-6E42-9573-921DC7DBD164}"/>
              </a:ext>
            </a:extLst>
          </p:cNvPr>
          <p:cNvSpPr>
            <a:spLocks noGrp="1"/>
          </p:cNvSpPr>
          <p:nvPr>
            <p:ph type="sldNum" sz="quarter" idx="12"/>
          </p:nvPr>
        </p:nvSpPr>
        <p:spPr>
          <a:xfrm>
            <a:off x="7115433" y="6850620"/>
            <a:ext cx="2743200" cy="365125"/>
          </a:xfrm>
        </p:spPr>
        <p:txBody>
          <a:bodyPr/>
          <a:lstStyle/>
          <a:p>
            <a:fld id="{E1FEFE07-F622-415A-B0FA-2B2F38D1F3F0}" type="slidenum">
              <a:rPr lang="en-US" smtClean="0"/>
              <a:t>42</a:t>
            </a:fld>
            <a:endParaRPr lang="en-US" dirty="0"/>
          </a:p>
        </p:txBody>
      </p:sp>
      <mc:AlternateContent xmlns:mc="http://schemas.openxmlformats.org/markup-compatibility/2006" xmlns:a14="http://schemas.microsoft.com/office/drawing/2010/main">
        <mc:Choice Requires="a14">
          <p:sp>
            <p:nvSpPr>
              <p:cNvPr id="5" name="TextBox 40">
                <a:extLst>
                  <a:ext uri="{FF2B5EF4-FFF2-40B4-BE49-F238E27FC236}">
                    <a16:creationId xmlns:a16="http://schemas.microsoft.com/office/drawing/2014/main" id="{1F79660B-6106-A048-AD8C-C7D6020BA5A3}"/>
                  </a:ext>
                </a:extLst>
              </p:cNvPr>
              <p:cNvSpPr txBox="1"/>
              <p:nvPr/>
            </p:nvSpPr>
            <p:spPr>
              <a:xfrm>
                <a:off x="-335466" y="2135502"/>
                <a:ext cx="9896846" cy="11346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solidFill>
                                <a:schemeClr val="tx1"/>
                              </a:solidFill>
                              <a:latin typeface="Cambria Math" panose="02040503050406030204" pitchFamily="18" charset="0"/>
                            </a:rPr>
                          </m:ctrlPr>
                        </m:sSubPr>
                        <m:e>
                          <m:d>
                            <m:dPr>
                              <m:begChr m:val="|"/>
                              <m:endChr m:val="|"/>
                              <m:ctrlPr>
                                <a:rPr lang="en-US" sz="3500" b="0" i="1" smtClean="0">
                                  <a:solidFill>
                                    <a:schemeClr val="tx1"/>
                                  </a:solidFill>
                                  <a:latin typeface="Cambria Math" panose="02040503050406030204" pitchFamily="18" charset="0"/>
                                </a:rPr>
                              </m:ctrlPr>
                            </m:dPr>
                            <m:e>
                              <m:sSup>
                                <m:sSupPr>
                                  <m:ctrlPr>
                                    <a:rPr lang="en-US" sz="3500" i="1" smtClean="0">
                                      <a:solidFill>
                                        <a:schemeClr val="tx1"/>
                                      </a:solidFill>
                                      <a:latin typeface="Cambria Math" panose="02040503050406030204" pitchFamily="18" charset="0"/>
                                    </a:rPr>
                                  </m:ctrlPr>
                                </m:sSupPr>
                                <m:e>
                                  <m:r>
                                    <a:rPr lang="en-US" sz="3500" i="1">
                                      <a:solidFill>
                                        <a:schemeClr val="tx1"/>
                                      </a:solidFill>
                                      <a:latin typeface="Cambria Math" panose="02040503050406030204" pitchFamily="18" charset="0"/>
                                    </a:rPr>
                                    <m:t>𝐼</m:t>
                                  </m:r>
                                </m:e>
                                <m:sup>
                                  <m:r>
                                    <a:rPr lang="en-US" sz="3500" i="1">
                                      <a:solidFill>
                                        <a:schemeClr val="tx1"/>
                                      </a:solidFill>
                                      <a:latin typeface="Cambria Math" panose="02040503050406030204" pitchFamily="18" charset="0"/>
                                    </a:rPr>
                                    <m:t>𝑡</m:t>
                                  </m:r>
                                </m:sup>
                              </m:sSup>
                              <m:r>
                                <a:rPr lang="en-US" sz="3500" i="1">
                                  <a:solidFill>
                                    <a:schemeClr val="tx1"/>
                                  </a:solidFill>
                                  <a:latin typeface="Cambria Math" panose="02040503050406030204" pitchFamily="18" charset="0"/>
                                </a:rPr>
                                <m:t>−</m:t>
                              </m:r>
                              <m:sSubSup>
                                <m:sSubSupPr>
                                  <m:ctrlPr>
                                    <a:rPr lang="en-US" sz="3500" i="1" smtClean="0">
                                      <a:solidFill>
                                        <a:schemeClr val="tx1"/>
                                      </a:solidFill>
                                      <a:latin typeface="Cambria Math" panose="02040503050406030204" pitchFamily="18" charset="0"/>
                                    </a:rPr>
                                  </m:ctrlPr>
                                </m:sSubSupPr>
                                <m:e>
                                  <m:r>
                                    <a:rPr lang="en-US" sz="3500" i="1">
                                      <a:solidFill>
                                        <a:schemeClr val="tx1"/>
                                      </a:solidFill>
                                      <a:latin typeface="Cambria Math" panose="02040503050406030204" pitchFamily="18" charset="0"/>
                                    </a:rPr>
                                    <m:t>𝑊</m:t>
                                  </m:r>
                                </m:e>
                                <m:sub>
                                  <m:r>
                                    <a:rPr lang="en-US" sz="3500" i="1">
                                      <a:solidFill>
                                        <a:schemeClr val="tx1"/>
                                      </a:solidFill>
                                      <a:latin typeface="Cambria Math" panose="02040503050406030204" pitchFamily="18" charset="0"/>
                                    </a:rPr>
                                    <m:t>𝐵</m:t>
                                  </m:r>
                                </m:sub>
                                <m:sup>
                                  <m:r>
                                    <a:rPr lang="en-US" sz="3500" i="1">
                                      <a:solidFill>
                                        <a:schemeClr val="tx1"/>
                                      </a:solidFill>
                                      <a:latin typeface="Cambria Math" panose="02040503050406030204" pitchFamily="18" charset="0"/>
                                    </a:rPr>
                                    <m:t>𝑡</m:t>
                                  </m:r>
                                </m:sup>
                              </m:sSubSup>
                              <m:sSub>
                                <m:sSubPr>
                                  <m:ctrlPr>
                                    <a:rPr lang="en-US" sz="3500" i="1">
                                      <a:solidFill>
                                        <a:schemeClr val="tx1"/>
                                      </a:solidFill>
                                      <a:latin typeface="Cambria Math" panose="02040503050406030204" pitchFamily="18" charset="0"/>
                                    </a:rPr>
                                  </m:ctrlPr>
                                </m:sSubPr>
                                <m:e>
                                  <m:r>
                                    <a:rPr lang="en-US" sz="3500" i="1">
                                      <a:solidFill>
                                        <a:schemeClr val="tx1"/>
                                      </a:solidFill>
                                      <a:latin typeface="Cambria Math" panose="02040503050406030204" pitchFamily="18" charset="0"/>
                                    </a:rPr>
                                    <m:t>𝐼</m:t>
                                  </m:r>
                                </m:e>
                                <m:sub>
                                  <m:r>
                                    <a:rPr lang="en-US" sz="3500" i="1">
                                      <a:solidFill>
                                        <a:schemeClr val="tx1"/>
                                      </a:solidFill>
                                      <a:latin typeface="Cambria Math" panose="02040503050406030204" pitchFamily="18" charset="0"/>
                                    </a:rPr>
                                    <m:t>𝐵</m:t>
                                  </m:r>
                                </m:sub>
                              </m:sSub>
                              <m:r>
                                <a:rPr lang="en-US" sz="3500" i="1">
                                  <a:solidFill>
                                    <a:schemeClr val="tx1"/>
                                  </a:solidFill>
                                  <a:latin typeface="Cambria Math" panose="02040503050406030204" pitchFamily="18" charset="0"/>
                                </a:rPr>
                                <m:t>−</m:t>
                              </m:r>
                              <m:sSubSup>
                                <m:sSubSupPr>
                                  <m:ctrlPr>
                                    <a:rPr lang="en-US" sz="3500" i="1" smtClean="0">
                                      <a:solidFill>
                                        <a:schemeClr val="tx1"/>
                                      </a:solidFill>
                                      <a:latin typeface="Cambria Math" panose="02040503050406030204" pitchFamily="18" charset="0"/>
                                    </a:rPr>
                                  </m:ctrlPr>
                                </m:sSubSupPr>
                                <m:e>
                                  <m:r>
                                    <a:rPr lang="en-US" sz="3500" i="1">
                                      <a:solidFill>
                                        <a:schemeClr val="tx1"/>
                                      </a:solidFill>
                                      <a:latin typeface="Cambria Math" panose="02040503050406030204" pitchFamily="18" charset="0"/>
                                    </a:rPr>
                                    <m:t>𝑊</m:t>
                                  </m:r>
                                </m:e>
                                <m:sub>
                                  <m:r>
                                    <a:rPr lang="en-US" sz="3500" i="1">
                                      <a:solidFill>
                                        <a:schemeClr val="tx1"/>
                                      </a:solidFill>
                                      <a:latin typeface="Cambria Math" panose="02040503050406030204" pitchFamily="18" charset="0"/>
                                    </a:rPr>
                                    <m:t>𝑂</m:t>
                                  </m:r>
                                </m:sub>
                                <m:sup>
                                  <m:r>
                                    <a:rPr lang="en-US" sz="3500" i="1">
                                      <a:solidFill>
                                        <a:schemeClr val="tx1"/>
                                      </a:solidFill>
                                      <a:latin typeface="Cambria Math" panose="02040503050406030204" pitchFamily="18" charset="0"/>
                                    </a:rPr>
                                    <m:t>𝑡</m:t>
                                  </m:r>
                                </m:sup>
                              </m:sSubSup>
                              <m:sSub>
                                <m:sSubPr>
                                  <m:ctrlPr>
                                    <a:rPr lang="en-US" sz="3500" b="0" i="1" smtClean="0">
                                      <a:solidFill>
                                        <a:schemeClr val="tx1"/>
                                      </a:solidFill>
                                      <a:latin typeface="Cambria Math" panose="02040503050406030204" pitchFamily="18" charset="0"/>
                                    </a:rPr>
                                  </m:ctrlPr>
                                </m:sSubPr>
                                <m:e>
                                  <m:r>
                                    <a:rPr lang="en-US" sz="3500" b="0" i="1" smtClean="0">
                                      <a:solidFill>
                                        <a:schemeClr val="tx1"/>
                                      </a:solidFill>
                                      <a:latin typeface="Cambria Math" panose="02040503050406030204" pitchFamily="18" charset="0"/>
                                    </a:rPr>
                                    <m:t>𝐼</m:t>
                                  </m:r>
                                </m:e>
                                <m:sub>
                                  <m:r>
                                    <a:rPr lang="en-US" sz="3500" b="0" i="1" smtClean="0">
                                      <a:solidFill>
                                        <a:schemeClr val="tx1"/>
                                      </a:solidFill>
                                      <a:latin typeface="Cambria Math" panose="02040503050406030204" pitchFamily="18" charset="0"/>
                                    </a:rPr>
                                    <m:t>𝑂</m:t>
                                  </m:r>
                                </m:sub>
                              </m:sSub>
                            </m:e>
                          </m:d>
                        </m:e>
                        <m:sub>
                          <m:r>
                            <a:rPr lang="en-US" sz="3500" b="0" i="1" smtClean="0">
                              <a:solidFill>
                                <a:schemeClr val="tx1"/>
                              </a:solidFill>
                              <a:latin typeface="Cambria Math" panose="02040503050406030204" pitchFamily="18" charset="0"/>
                            </a:rPr>
                            <m:t>1</m:t>
                          </m:r>
                        </m:sub>
                      </m:sSub>
                      <m:r>
                        <a:rPr lang="en-US" sz="3500" i="1">
                          <a:solidFill>
                            <a:schemeClr val="tx1"/>
                          </a:solidFill>
                          <a:latin typeface="Cambria Math" panose="02040503050406030204" pitchFamily="18" charset="0"/>
                        </a:rPr>
                        <m:t>+</m:t>
                      </m:r>
                      <m:sSub>
                        <m:sSubPr>
                          <m:ctrlPr>
                            <a:rPr lang="en-US" sz="3500" i="1">
                              <a:solidFill>
                                <a:schemeClr val="tx1"/>
                              </a:solidFill>
                              <a:latin typeface="Cambria Math" panose="02040503050406030204" pitchFamily="18" charset="0"/>
                            </a:rPr>
                          </m:ctrlPr>
                        </m:sSubPr>
                        <m:e>
                          <m:r>
                            <a:rPr lang="en-US" sz="3500" i="1">
                              <a:solidFill>
                                <a:schemeClr val="tx1"/>
                              </a:solidFill>
                              <a:latin typeface="Cambria Math" panose="02040503050406030204" pitchFamily="18" charset="0"/>
                            </a:rPr>
                            <m:t>𝐸</m:t>
                          </m:r>
                        </m:e>
                        <m:sub>
                          <m:r>
                            <a:rPr lang="en-US" sz="3500" i="1">
                              <a:solidFill>
                                <a:schemeClr val="tx1"/>
                              </a:solidFill>
                              <a:latin typeface="Cambria Math" panose="02040503050406030204" pitchFamily="18" charset="0"/>
                            </a:rPr>
                            <m:t>𝑝𝑟𝑖𝑜𝑟</m:t>
                          </m:r>
                        </m:sub>
                      </m:sSub>
                      <m:r>
                        <a:rPr lang="en-US" sz="3500" i="1">
                          <a:solidFill>
                            <a:schemeClr val="tx1"/>
                          </a:solidFill>
                          <a:latin typeface="Cambria Math" panose="02040503050406030204" pitchFamily="18" charset="0"/>
                        </a:rPr>
                        <m:t>(</m:t>
                      </m:r>
                      <m:sSub>
                        <m:sSubPr>
                          <m:ctrlPr>
                            <a:rPr lang="en-US" sz="3500" i="1">
                              <a:solidFill>
                                <a:schemeClr val="tx1"/>
                              </a:solidFill>
                              <a:latin typeface="Cambria Math" panose="02040503050406030204" pitchFamily="18" charset="0"/>
                            </a:rPr>
                          </m:ctrlPr>
                        </m:sSubPr>
                        <m:e>
                          <m:r>
                            <a:rPr lang="en-US" sz="3500" i="1">
                              <a:solidFill>
                                <a:schemeClr val="tx1"/>
                              </a:solidFill>
                              <a:latin typeface="Cambria Math" panose="02040503050406030204" pitchFamily="18" charset="0"/>
                            </a:rPr>
                            <m:t>𝐼</m:t>
                          </m:r>
                        </m:e>
                        <m:sub>
                          <m:r>
                            <a:rPr lang="en-US" sz="3500" i="1">
                              <a:solidFill>
                                <a:schemeClr val="tx1"/>
                              </a:solidFill>
                              <a:latin typeface="Cambria Math" panose="02040503050406030204" pitchFamily="18" charset="0"/>
                            </a:rPr>
                            <m:t>𝐵</m:t>
                          </m:r>
                        </m:sub>
                      </m:sSub>
                      <m:r>
                        <a:rPr lang="en-US" sz="3500" i="1">
                          <a:solidFill>
                            <a:schemeClr val="tx1"/>
                          </a:solidFill>
                          <a:latin typeface="Cambria Math" panose="02040503050406030204" pitchFamily="18" charset="0"/>
                        </a:rPr>
                        <m:t>,</m:t>
                      </m:r>
                      <m:sSub>
                        <m:sSubPr>
                          <m:ctrlPr>
                            <a:rPr lang="en-US" sz="3500" i="1">
                              <a:solidFill>
                                <a:schemeClr val="tx1"/>
                              </a:solidFill>
                              <a:latin typeface="Cambria Math" panose="02040503050406030204" pitchFamily="18" charset="0"/>
                            </a:rPr>
                          </m:ctrlPr>
                        </m:sSubPr>
                        <m:e>
                          <m:r>
                            <a:rPr lang="en-US" sz="3500" i="1">
                              <a:solidFill>
                                <a:schemeClr val="tx1"/>
                              </a:solidFill>
                              <a:latin typeface="Cambria Math" panose="02040503050406030204" pitchFamily="18" charset="0"/>
                            </a:rPr>
                            <m:t>𝐼</m:t>
                          </m:r>
                        </m:e>
                        <m:sub>
                          <m:r>
                            <a:rPr lang="en-US" sz="3500" i="1">
                              <a:solidFill>
                                <a:schemeClr val="tx1"/>
                              </a:solidFill>
                              <a:latin typeface="Cambria Math" panose="02040503050406030204" pitchFamily="18" charset="0"/>
                            </a:rPr>
                            <m:t>𝑂</m:t>
                          </m:r>
                        </m:sub>
                      </m:sSub>
                      <m:r>
                        <a:rPr lang="en-US" sz="3500" i="1">
                          <a:solidFill>
                            <a:schemeClr val="tx1"/>
                          </a:solidFill>
                          <a:latin typeface="Cambria Math" panose="02040503050406030204" pitchFamily="18" charset="0"/>
                        </a:rPr>
                        <m:t>,</m:t>
                      </m:r>
                      <m:sSubSup>
                        <m:sSubSupPr>
                          <m:ctrlPr>
                            <a:rPr lang="en-US" sz="3500" i="1">
                              <a:solidFill>
                                <a:schemeClr val="tx1"/>
                              </a:solidFill>
                              <a:latin typeface="Cambria Math" panose="02040503050406030204" pitchFamily="18" charset="0"/>
                            </a:rPr>
                          </m:ctrlPr>
                        </m:sSubSupPr>
                        <m:e>
                          <m:r>
                            <a:rPr lang="en-US" sz="3500" i="1">
                              <a:solidFill>
                                <a:schemeClr val="tx1"/>
                              </a:solidFill>
                              <a:latin typeface="Cambria Math" panose="02040503050406030204" pitchFamily="18" charset="0"/>
                            </a:rPr>
                            <m:t>𝑊</m:t>
                          </m:r>
                        </m:e>
                        <m:sub>
                          <m:r>
                            <a:rPr lang="en-US" sz="3500" i="1">
                              <a:solidFill>
                                <a:schemeClr val="tx1"/>
                              </a:solidFill>
                              <a:latin typeface="Cambria Math" panose="02040503050406030204" pitchFamily="18" charset="0"/>
                            </a:rPr>
                            <m:t>𝐵</m:t>
                          </m:r>
                        </m:sub>
                        <m:sup>
                          <m:r>
                            <a:rPr lang="en-US" sz="3500" i="1">
                              <a:solidFill>
                                <a:schemeClr val="tx1"/>
                              </a:solidFill>
                              <a:latin typeface="Cambria Math" panose="02040503050406030204" pitchFamily="18" charset="0"/>
                            </a:rPr>
                            <m:t>𝑡</m:t>
                          </m:r>
                        </m:sup>
                      </m:sSubSup>
                      <m:r>
                        <a:rPr lang="en-US" sz="3500" i="1">
                          <a:solidFill>
                            <a:schemeClr val="tx1"/>
                          </a:solidFill>
                          <a:latin typeface="Cambria Math" panose="02040503050406030204" pitchFamily="18" charset="0"/>
                        </a:rPr>
                        <m:t>,</m:t>
                      </m:r>
                      <m:sSubSup>
                        <m:sSubSupPr>
                          <m:ctrlPr>
                            <a:rPr lang="en-US" sz="3500" i="1">
                              <a:solidFill>
                                <a:schemeClr val="tx1"/>
                              </a:solidFill>
                              <a:latin typeface="Cambria Math" panose="02040503050406030204" pitchFamily="18" charset="0"/>
                            </a:rPr>
                          </m:ctrlPr>
                        </m:sSubSupPr>
                        <m:e>
                          <m:r>
                            <a:rPr lang="en-US" sz="3500" i="1">
                              <a:solidFill>
                                <a:schemeClr val="tx1"/>
                              </a:solidFill>
                              <a:latin typeface="Cambria Math" panose="02040503050406030204" pitchFamily="18" charset="0"/>
                            </a:rPr>
                            <m:t>𝑊</m:t>
                          </m:r>
                        </m:e>
                        <m:sub>
                          <m:r>
                            <a:rPr lang="en-US" sz="3500" i="1">
                              <a:solidFill>
                                <a:schemeClr val="tx1"/>
                              </a:solidFill>
                              <a:latin typeface="Cambria Math" panose="02040503050406030204" pitchFamily="18" charset="0"/>
                            </a:rPr>
                            <m:t>𝑂</m:t>
                          </m:r>
                        </m:sub>
                        <m:sup>
                          <m:r>
                            <a:rPr lang="en-US" sz="3500" i="1">
                              <a:solidFill>
                                <a:schemeClr val="tx1"/>
                              </a:solidFill>
                              <a:latin typeface="Cambria Math" panose="02040503050406030204" pitchFamily="18" charset="0"/>
                            </a:rPr>
                            <m:t>𝑡</m:t>
                          </m:r>
                        </m:sup>
                      </m:sSubSup>
                      <m:r>
                        <a:rPr lang="en-US" sz="3500" i="1">
                          <a:solidFill>
                            <a:schemeClr val="tx1"/>
                          </a:solidFill>
                          <a:latin typeface="Cambria Math" panose="02040503050406030204" pitchFamily="18" charset="0"/>
                        </a:rPr>
                        <m:t>)</m:t>
                      </m:r>
                    </m:oMath>
                  </m:oMathPara>
                </a14:m>
                <a:endParaRPr lang="en-US" sz="3500" dirty="0">
                  <a:solidFill>
                    <a:schemeClr val="tx1"/>
                  </a:solidFill>
                </a:endParaRPr>
              </a:p>
              <a:p>
                <a:endParaRPr lang="en-US" sz="3500" dirty="0"/>
              </a:p>
            </p:txBody>
          </p:sp>
        </mc:Choice>
        <mc:Fallback xmlns="">
          <p:sp>
            <p:nvSpPr>
              <p:cNvPr id="5" name="TextBox 40">
                <a:extLst>
                  <a:ext uri="{FF2B5EF4-FFF2-40B4-BE49-F238E27FC236}">
                    <a16:creationId xmlns:a16="http://schemas.microsoft.com/office/drawing/2014/main" id="{1F79660B-6106-A048-AD8C-C7D6020BA5A3}"/>
                  </a:ext>
                </a:extLst>
              </p:cNvPr>
              <p:cNvSpPr txBox="1">
                <a:spLocks noRot="1" noChangeAspect="1" noMove="1" noResize="1" noEditPoints="1" noAdjustHandles="1" noChangeArrowheads="1" noChangeShapeType="1" noTextEdit="1"/>
              </p:cNvSpPr>
              <p:nvPr/>
            </p:nvSpPr>
            <p:spPr>
              <a:xfrm>
                <a:off x="-335466" y="2135502"/>
                <a:ext cx="9896846" cy="1134606"/>
              </a:xfrm>
              <a:prstGeom prst="rect">
                <a:avLst/>
              </a:prstGeom>
              <a:blipFill>
                <a:blip r:embed="rId5"/>
                <a:stretch>
                  <a:fillRect/>
                </a:stretch>
              </a:blipFill>
            </p:spPr>
            <p:txBody>
              <a:bodyPr/>
              <a:lstStyle/>
              <a:p>
                <a:r>
                  <a:rPr lang="zh-CN" altLang="en-US">
                    <a:noFill/>
                  </a:rPr>
                  <a:t> </a:t>
                </a:r>
              </a:p>
            </p:txBody>
          </p:sp>
        </mc:Fallback>
      </mc:AlternateContent>
      <p:grpSp>
        <p:nvGrpSpPr>
          <p:cNvPr id="6" name="Group 16">
            <a:extLst>
              <a:ext uri="{FF2B5EF4-FFF2-40B4-BE49-F238E27FC236}">
                <a16:creationId xmlns:a16="http://schemas.microsoft.com/office/drawing/2014/main" id="{CD970B29-95F8-E046-A921-71D3C9D2149D}"/>
              </a:ext>
            </a:extLst>
          </p:cNvPr>
          <p:cNvGrpSpPr/>
          <p:nvPr/>
        </p:nvGrpSpPr>
        <p:grpSpPr>
          <a:xfrm>
            <a:off x="1307793" y="3588391"/>
            <a:ext cx="2397050" cy="2735604"/>
            <a:chOff x="1559821" y="3320716"/>
            <a:chExt cx="3531944" cy="4030787"/>
          </a:xfrm>
        </p:grpSpPr>
        <p:pic>
          <p:nvPicPr>
            <p:cNvPr id="7" name="Picture 70">
              <a:extLst>
                <a:ext uri="{FF2B5EF4-FFF2-40B4-BE49-F238E27FC236}">
                  <a16:creationId xmlns:a16="http://schemas.microsoft.com/office/drawing/2014/main" id="{C8631B81-9F25-0A4F-AE74-4427AC347BD9}"/>
                </a:ext>
              </a:extLst>
            </p:cNvPr>
            <p:cNvPicPr>
              <a:picLocks noChangeAspect="1"/>
            </p:cNvPicPr>
            <p:nvPr/>
          </p:nvPicPr>
          <p:blipFill>
            <a:blip r:embed="rId6" r:link="rId7" cstate="print">
              <a:extLst>
                <a:ext uri="{28A0092B-C50C-407E-A947-70E740481C1C}">
                  <a14:useLocalDpi xmlns:a14="http://schemas.microsoft.com/office/drawing/2010/main" val="0"/>
                </a:ext>
              </a:extLst>
            </a:blip>
            <a:stretch>
              <a:fillRect/>
            </a:stretch>
          </p:blipFill>
          <p:spPr>
            <a:xfrm>
              <a:off x="1682821" y="5421968"/>
              <a:ext cx="3283712" cy="1847088"/>
            </a:xfrm>
            <a:prstGeom prst="rect">
              <a:avLst/>
            </a:prstGeom>
          </p:spPr>
        </p:pic>
        <p:pic>
          <p:nvPicPr>
            <p:cNvPr id="8" name="Picture 71">
              <a:extLst>
                <a:ext uri="{FF2B5EF4-FFF2-40B4-BE49-F238E27FC236}">
                  <a16:creationId xmlns:a16="http://schemas.microsoft.com/office/drawing/2014/main" id="{5B6EF8A2-86C3-0F49-A87C-CB3C6C7490F2}"/>
                </a:ext>
              </a:extLst>
            </p:cNvPr>
            <p:cNvPicPr>
              <a:picLocks noChangeAspect="1"/>
            </p:cNvPicPr>
            <p:nvPr/>
          </p:nvPicPr>
          <p:blipFill>
            <a:blip r:embed="rId8" r:link="rId9" cstate="print">
              <a:extLst>
                <a:ext uri="{28A0092B-C50C-407E-A947-70E740481C1C}">
                  <a14:useLocalDpi xmlns:a14="http://schemas.microsoft.com/office/drawing/2010/main" val="0"/>
                </a:ext>
              </a:extLst>
            </a:blip>
            <a:stretch>
              <a:fillRect/>
            </a:stretch>
          </p:blipFill>
          <p:spPr>
            <a:xfrm>
              <a:off x="1682078" y="3445295"/>
              <a:ext cx="3283712" cy="1847088"/>
            </a:xfrm>
            <a:prstGeom prst="rect">
              <a:avLst/>
            </a:prstGeom>
          </p:spPr>
        </p:pic>
        <p:sp>
          <p:nvSpPr>
            <p:cNvPr id="9" name="Rounded Rectangle 78">
              <a:extLst>
                <a:ext uri="{FF2B5EF4-FFF2-40B4-BE49-F238E27FC236}">
                  <a16:creationId xmlns:a16="http://schemas.microsoft.com/office/drawing/2014/main" id="{7918F658-C0DF-044A-9103-B9F5CB16D17E}"/>
                </a:ext>
              </a:extLst>
            </p:cNvPr>
            <p:cNvSpPr/>
            <p:nvPr/>
          </p:nvSpPr>
          <p:spPr>
            <a:xfrm>
              <a:off x="1559821" y="3320716"/>
              <a:ext cx="3531944" cy="4030787"/>
            </a:xfrm>
            <a:prstGeom prst="roundRect">
              <a:avLst>
                <a:gd name="adj" fmla="val 360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17">
            <a:extLst>
              <a:ext uri="{FF2B5EF4-FFF2-40B4-BE49-F238E27FC236}">
                <a16:creationId xmlns:a16="http://schemas.microsoft.com/office/drawing/2014/main" id="{4523AA5E-7485-8F43-8CBD-EB9938272875}"/>
              </a:ext>
            </a:extLst>
          </p:cNvPr>
          <p:cNvSpPr/>
          <p:nvPr/>
        </p:nvSpPr>
        <p:spPr>
          <a:xfrm>
            <a:off x="1054518" y="3044762"/>
            <a:ext cx="3010544" cy="3546909"/>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86">
                <a:extLst>
                  <a:ext uri="{FF2B5EF4-FFF2-40B4-BE49-F238E27FC236}">
                    <a16:creationId xmlns:a16="http://schemas.microsoft.com/office/drawing/2014/main" id="{10A66DE1-5018-B345-840C-C341B16AF20F}"/>
                  </a:ext>
                </a:extLst>
              </p:cNvPr>
              <p:cNvSpPr txBox="1"/>
              <p:nvPr/>
            </p:nvSpPr>
            <p:spPr>
              <a:xfrm>
                <a:off x="-335466" y="2135502"/>
                <a:ext cx="9896846" cy="11346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solidFill>
                                <a:schemeClr val="tx1"/>
                              </a:solidFill>
                              <a:latin typeface="Cambria Math" panose="02040503050406030204" pitchFamily="18" charset="0"/>
                            </a:rPr>
                          </m:ctrlPr>
                        </m:sSubPr>
                        <m:e>
                          <m:d>
                            <m:dPr>
                              <m:begChr m:val="|"/>
                              <m:endChr m:val="|"/>
                              <m:ctrlPr>
                                <a:rPr lang="en-US" sz="3500" b="0" i="1" smtClean="0">
                                  <a:solidFill>
                                    <a:schemeClr val="tx1"/>
                                  </a:solidFill>
                                  <a:latin typeface="Cambria Math" panose="02040503050406030204" pitchFamily="18" charset="0"/>
                                </a:rPr>
                              </m:ctrlPr>
                            </m:dPr>
                            <m:e>
                              <m:sSup>
                                <m:sSupPr>
                                  <m:ctrlPr>
                                    <a:rPr lang="en-US" sz="3500" i="1" smtClean="0">
                                      <a:solidFill>
                                        <a:schemeClr val="tx1"/>
                                      </a:solidFill>
                                      <a:latin typeface="Cambria Math" panose="02040503050406030204" pitchFamily="18" charset="0"/>
                                    </a:rPr>
                                  </m:ctrlPr>
                                </m:sSupPr>
                                <m:e>
                                  <m:r>
                                    <a:rPr lang="en-US" sz="3500" i="1">
                                      <a:solidFill>
                                        <a:schemeClr val="tx1"/>
                                      </a:solidFill>
                                      <a:latin typeface="Cambria Math" panose="02040503050406030204" pitchFamily="18" charset="0"/>
                                    </a:rPr>
                                    <m:t>𝐼</m:t>
                                  </m:r>
                                </m:e>
                                <m:sup>
                                  <m:r>
                                    <a:rPr lang="en-US" sz="3500" i="1">
                                      <a:solidFill>
                                        <a:schemeClr val="tx1"/>
                                      </a:solidFill>
                                      <a:latin typeface="Cambria Math" panose="02040503050406030204" pitchFamily="18" charset="0"/>
                                    </a:rPr>
                                    <m:t>𝑡</m:t>
                                  </m:r>
                                </m:sup>
                              </m:sSup>
                              <m:r>
                                <a:rPr lang="en-US" sz="3500" i="1">
                                  <a:solidFill>
                                    <a:schemeClr val="tx1"/>
                                  </a:solidFill>
                                  <a:latin typeface="Cambria Math" panose="02040503050406030204" pitchFamily="18" charset="0"/>
                                </a:rPr>
                                <m:t>−</m:t>
                              </m:r>
                              <m:sSubSup>
                                <m:sSubSupPr>
                                  <m:ctrlPr>
                                    <a:rPr lang="en-US" sz="3500" i="1" smtClean="0">
                                      <a:solidFill>
                                        <a:srgbClr val="FF0000"/>
                                      </a:solidFill>
                                      <a:latin typeface="Cambria Math" panose="02040503050406030204" pitchFamily="18" charset="0"/>
                                    </a:rPr>
                                  </m:ctrlPr>
                                </m:sSubSupPr>
                                <m:e>
                                  <m:r>
                                    <a:rPr lang="en-US" sz="3500" i="1">
                                      <a:solidFill>
                                        <a:srgbClr val="FF0000"/>
                                      </a:solidFill>
                                      <a:latin typeface="Cambria Math" panose="02040503050406030204" pitchFamily="18" charset="0"/>
                                    </a:rPr>
                                    <m:t>𝑊</m:t>
                                  </m:r>
                                </m:e>
                                <m:sub>
                                  <m:r>
                                    <a:rPr lang="en-US" sz="3500" i="1">
                                      <a:solidFill>
                                        <a:srgbClr val="FF0000"/>
                                      </a:solidFill>
                                      <a:latin typeface="Cambria Math" panose="02040503050406030204" pitchFamily="18" charset="0"/>
                                    </a:rPr>
                                    <m:t>𝐵</m:t>
                                  </m:r>
                                </m:sub>
                                <m:sup>
                                  <m:r>
                                    <a:rPr lang="en-US" sz="3500" i="1">
                                      <a:solidFill>
                                        <a:srgbClr val="FF0000"/>
                                      </a:solidFill>
                                      <a:latin typeface="Cambria Math" panose="02040503050406030204" pitchFamily="18" charset="0"/>
                                    </a:rPr>
                                    <m:t>𝑡</m:t>
                                  </m:r>
                                </m:sup>
                              </m:sSubSup>
                              <m:sSub>
                                <m:sSubPr>
                                  <m:ctrlPr>
                                    <a:rPr lang="en-US" sz="3500" i="1">
                                      <a:solidFill>
                                        <a:schemeClr val="tx1"/>
                                      </a:solidFill>
                                      <a:latin typeface="Cambria Math" panose="02040503050406030204" pitchFamily="18" charset="0"/>
                                    </a:rPr>
                                  </m:ctrlPr>
                                </m:sSubPr>
                                <m:e>
                                  <m:r>
                                    <a:rPr lang="en-US" sz="3500" i="1">
                                      <a:solidFill>
                                        <a:schemeClr val="tx1"/>
                                      </a:solidFill>
                                      <a:latin typeface="Cambria Math" panose="02040503050406030204" pitchFamily="18" charset="0"/>
                                    </a:rPr>
                                    <m:t>𝐼</m:t>
                                  </m:r>
                                </m:e>
                                <m:sub>
                                  <m:r>
                                    <a:rPr lang="en-US" sz="3500" i="1">
                                      <a:solidFill>
                                        <a:schemeClr val="tx1"/>
                                      </a:solidFill>
                                      <a:latin typeface="Cambria Math" panose="02040503050406030204" pitchFamily="18" charset="0"/>
                                    </a:rPr>
                                    <m:t>𝐵</m:t>
                                  </m:r>
                                </m:sub>
                              </m:sSub>
                              <m:r>
                                <a:rPr lang="en-US" sz="3500" i="1">
                                  <a:solidFill>
                                    <a:schemeClr val="tx1"/>
                                  </a:solidFill>
                                  <a:latin typeface="Cambria Math" panose="02040503050406030204" pitchFamily="18" charset="0"/>
                                </a:rPr>
                                <m:t>−</m:t>
                              </m:r>
                              <m:sSubSup>
                                <m:sSubSupPr>
                                  <m:ctrlPr>
                                    <a:rPr lang="en-US" sz="3500" i="1" smtClean="0">
                                      <a:solidFill>
                                        <a:srgbClr val="FF0000"/>
                                      </a:solidFill>
                                      <a:latin typeface="Cambria Math" panose="02040503050406030204" pitchFamily="18" charset="0"/>
                                    </a:rPr>
                                  </m:ctrlPr>
                                </m:sSubSupPr>
                                <m:e>
                                  <m:r>
                                    <a:rPr lang="en-US" sz="3500" i="1">
                                      <a:solidFill>
                                        <a:srgbClr val="FF0000"/>
                                      </a:solidFill>
                                      <a:latin typeface="Cambria Math" panose="02040503050406030204" pitchFamily="18" charset="0"/>
                                    </a:rPr>
                                    <m:t>𝑊</m:t>
                                  </m:r>
                                </m:e>
                                <m:sub>
                                  <m:r>
                                    <a:rPr lang="en-US" sz="3500" i="1">
                                      <a:solidFill>
                                        <a:srgbClr val="FF0000"/>
                                      </a:solidFill>
                                      <a:latin typeface="Cambria Math" panose="02040503050406030204" pitchFamily="18" charset="0"/>
                                    </a:rPr>
                                    <m:t>𝑂</m:t>
                                  </m:r>
                                </m:sub>
                                <m:sup>
                                  <m:r>
                                    <a:rPr lang="en-US" sz="3500" i="1">
                                      <a:solidFill>
                                        <a:srgbClr val="FF0000"/>
                                      </a:solidFill>
                                      <a:latin typeface="Cambria Math" panose="02040503050406030204" pitchFamily="18" charset="0"/>
                                    </a:rPr>
                                    <m:t>𝑡</m:t>
                                  </m:r>
                                </m:sup>
                              </m:sSubSup>
                              <m:sSub>
                                <m:sSubPr>
                                  <m:ctrlPr>
                                    <a:rPr lang="en-US" sz="3500" b="0" i="1" smtClean="0">
                                      <a:solidFill>
                                        <a:schemeClr val="tx1"/>
                                      </a:solidFill>
                                      <a:latin typeface="Cambria Math" panose="02040503050406030204" pitchFamily="18" charset="0"/>
                                    </a:rPr>
                                  </m:ctrlPr>
                                </m:sSubPr>
                                <m:e>
                                  <m:r>
                                    <a:rPr lang="en-US" sz="3500" b="0" i="1" smtClean="0">
                                      <a:solidFill>
                                        <a:schemeClr val="tx1"/>
                                      </a:solidFill>
                                      <a:latin typeface="Cambria Math" panose="02040503050406030204" pitchFamily="18" charset="0"/>
                                    </a:rPr>
                                    <m:t>𝐼</m:t>
                                  </m:r>
                                </m:e>
                                <m:sub>
                                  <m:r>
                                    <a:rPr lang="en-US" sz="3500" b="0" i="1" smtClean="0">
                                      <a:solidFill>
                                        <a:schemeClr val="tx1"/>
                                      </a:solidFill>
                                      <a:latin typeface="Cambria Math" panose="02040503050406030204" pitchFamily="18" charset="0"/>
                                    </a:rPr>
                                    <m:t>𝑂</m:t>
                                  </m:r>
                                </m:sub>
                              </m:sSub>
                            </m:e>
                          </m:d>
                        </m:e>
                        <m:sub>
                          <m:r>
                            <a:rPr lang="en-US" sz="3500" b="0" i="1" smtClean="0">
                              <a:solidFill>
                                <a:schemeClr val="tx1"/>
                              </a:solidFill>
                              <a:latin typeface="Cambria Math" panose="02040503050406030204" pitchFamily="18" charset="0"/>
                            </a:rPr>
                            <m:t>1</m:t>
                          </m:r>
                        </m:sub>
                      </m:sSub>
                      <m:r>
                        <a:rPr lang="en-US" sz="3500" i="1">
                          <a:solidFill>
                            <a:schemeClr val="tx1"/>
                          </a:solidFill>
                          <a:latin typeface="Cambria Math" panose="02040503050406030204" pitchFamily="18" charset="0"/>
                        </a:rPr>
                        <m:t>+</m:t>
                      </m:r>
                      <m:sSub>
                        <m:sSubPr>
                          <m:ctrlPr>
                            <a:rPr lang="en-US" sz="3500" i="1">
                              <a:solidFill>
                                <a:schemeClr val="tx1"/>
                              </a:solidFill>
                              <a:latin typeface="Cambria Math" panose="02040503050406030204" pitchFamily="18" charset="0"/>
                            </a:rPr>
                          </m:ctrlPr>
                        </m:sSubPr>
                        <m:e>
                          <m:r>
                            <a:rPr lang="en-US" sz="3500" i="1">
                              <a:solidFill>
                                <a:schemeClr val="tx1"/>
                              </a:solidFill>
                              <a:latin typeface="Cambria Math" panose="02040503050406030204" pitchFamily="18" charset="0"/>
                            </a:rPr>
                            <m:t>𝐸</m:t>
                          </m:r>
                        </m:e>
                        <m:sub>
                          <m:r>
                            <a:rPr lang="en-US" sz="3500" i="1">
                              <a:solidFill>
                                <a:schemeClr val="tx1"/>
                              </a:solidFill>
                              <a:latin typeface="Cambria Math" panose="02040503050406030204" pitchFamily="18" charset="0"/>
                            </a:rPr>
                            <m:t>𝑝𝑟𝑖𝑜𝑟</m:t>
                          </m:r>
                        </m:sub>
                      </m:sSub>
                      <m:r>
                        <a:rPr lang="en-US" sz="3500" i="1">
                          <a:solidFill>
                            <a:schemeClr val="tx1"/>
                          </a:solidFill>
                          <a:latin typeface="Cambria Math" panose="02040503050406030204" pitchFamily="18" charset="0"/>
                        </a:rPr>
                        <m:t>(</m:t>
                      </m:r>
                      <m:sSub>
                        <m:sSubPr>
                          <m:ctrlPr>
                            <a:rPr lang="en-US" sz="3500" i="1">
                              <a:solidFill>
                                <a:schemeClr val="tx1"/>
                              </a:solidFill>
                              <a:latin typeface="Cambria Math" panose="02040503050406030204" pitchFamily="18" charset="0"/>
                            </a:rPr>
                          </m:ctrlPr>
                        </m:sSubPr>
                        <m:e>
                          <m:r>
                            <a:rPr lang="en-US" sz="3500" i="1">
                              <a:solidFill>
                                <a:schemeClr val="tx1"/>
                              </a:solidFill>
                              <a:latin typeface="Cambria Math" panose="02040503050406030204" pitchFamily="18" charset="0"/>
                            </a:rPr>
                            <m:t>𝐼</m:t>
                          </m:r>
                        </m:e>
                        <m:sub>
                          <m:r>
                            <a:rPr lang="en-US" sz="3500" i="1">
                              <a:solidFill>
                                <a:schemeClr val="tx1"/>
                              </a:solidFill>
                              <a:latin typeface="Cambria Math" panose="02040503050406030204" pitchFamily="18" charset="0"/>
                            </a:rPr>
                            <m:t>𝐵</m:t>
                          </m:r>
                        </m:sub>
                      </m:sSub>
                      <m:r>
                        <a:rPr lang="en-US" sz="3500" i="1">
                          <a:solidFill>
                            <a:schemeClr val="tx1"/>
                          </a:solidFill>
                          <a:latin typeface="Cambria Math" panose="02040503050406030204" pitchFamily="18" charset="0"/>
                        </a:rPr>
                        <m:t>,</m:t>
                      </m:r>
                      <m:sSub>
                        <m:sSubPr>
                          <m:ctrlPr>
                            <a:rPr lang="en-US" sz="3500" i="1">
                              <a:solidFill>
                                <a:schemeClr val="tx1"/>
                              </a:solidFill>
                              <a:latin typeface="Cambria Math" panose="02040503050406030204" pitchFamily="18" charset="0"/>
                            </a:rPr>
                          </m:ctrlPr>
                        </m:sSubPr>
                        <m:e>
                          <m:r>
                            <a:rPr lang="en-US" sz="3500" i="1">
                              <a:solidFill>
                                <a:schemeClr val="tx1"/>
                              </a:solidFill>
                              <a:latin typeface="Cambria Math" panose="02040503050406030204" pitchFamily="18" charset="0"/>
                            </a:rPr>
                            <m:t>𝐼</m:t>
                          </m:r>
                        </m:e>
                        <m:sub>
                          <m:r>
                            <a:rPr lang="en-US" sz="3500" i="1">
                              <a:solidFill>
                                <a:schemeClr val="tx1"/>
                              </a:solidFill>
                              <a:latin typeface="Cambria Math" panose="02040503050406030204" pitchFamily="18" charset="0"/>
                            </a:rPr>
                            <m:t>𝑂</m:t>
                          </m:r>
                        </m:sub>
                      </m:sSub>
                      <m:r>
                        <a:rPr lang="en-US" sz="3500" i="1">
                          <a:solidFill>
                            <a:schemeClr val="tx1"/>
                          </a:solidFill>
                          <a:latin typeface="Cambria Math" panose="02040503050406030204" pitchFamily="18" charset="0"/>
                        </a:rPr>
                        <m:t>,</m:t>
                      </m:r>
                      <m:sSubSup>
                        <m:sSubSupPr>
                          <m:ctrlPr>
                            <a:rPr lang="en-US" sz="3500" i="1" smtClean="0">
                              <a:solidFill>
                                <a:srgbClr val="FF0000"/>
                              </a:solidFill>
                              <a:latin typeface="Cambria Math" panose="02040503050406030204" pitchFamily="18" charset="0"/>
                            </a:rPr>
                          </m:ctrlPr>
                        </m:sSubSupPr>
                        <m:e>
                          <m:r>
                            <a:rPr lang="en-US" sz="3500" i="1">
                              <a:solidFill>
                                <a:srgbClr val="FF0000"/>
                              </a:solidFill>
                              <a:latin typeface="Cambria Math" panose="02040503050406030204" pitchFamily="18" charset="0"/>
                            </a:rPr>
                            <m:t>𝑊</m:t>
                          </m:r>
                        </m:e>
                        <m:sub>
                          <m:r>
                            <a:rPr lang="en-US" sz="3500" i="1">
                              <a:solidFill>
                                <a:srgbClr val="FF0000"/>
                              </a:solidFill>
                              <a:latin typeface="Cambria Math" panose="02040503050406030204" pitchFamily="18" charset="0"/>
                            </a:rPr>
                            <m:t>𝐵</m:t>
                          </m:r>
                        </m:sub>
                        <m:sup>
                          <m:r>
                            <a:rPr lang="en-US" sz="3500" i="1">
                              <a:solidFill>
                                <a:srgbClr val="FF0000"/>
                              </a:solidFill>
                              <a:latin typeface="Cambria Math" panose="02040503050406030204" pitchFamily="18" charset="0"/>
                            </a:rPr>
                            <m:t>𝑡</m:t>
                          </m:r>
                        </m:sup>
                      </m:sSubSup>
                      <m:r>
                        <a:rPr lang="en-US" sz="3500" i="1">
                          <a:solidFill>
                            <a:schemeClr val="tx1"/>
                          </a:solidFill>
                          <a:latin typeface="Cambria Math" panose="02040503050406030204" pitchFamily="18" charset="0"/>
                        </a:rPr>
                        <m:t>,</m:t>
                      </m:r>
                      <m:sSubSup>
                        <m:sSubSupPr>
                          <m:ctrlPr>
                            <a:rPr lang="en-US" sz="3500" i="1" smtClean="0">
                              <a:solidFill>
                                <a:srgbClr val="FF0000"/>
                              </a:solidFill>
                              <a:latin typeface="Cambria Math" panose="02040503050406030204" pitchFamily="18" charset="0"/>
                            </a:rPr>
                          </m:ctrlPr>
                        </m:sSubSupPr>
                        <m:e>
                          <m:r>
                            <a:rPr lang="en-US" sz="3500" i="1">
                              <a:solidFill>
                                <a:srgbClr val="FF0000"/>
                              </a:solidFill>
                              <a:latin typeface="Cambria Math" panose="02040503050406030204" pitchFamily="18" charset="0"/>
                            </a:rPr>
                            <m:t>𝑊</m:t>
                          </m:r>
                        </m:e>
                        <m:sub>
                          <m:r>
                            <a:rPr lang="en-US" sz="3500" i="1">
                              <a:solidFill>
                                <a:srgbClr val="FF0000"/>
                              </a:solidFill>
                              <a:latin typeface="Cambria Math" panose="02040503050406030204" pitchFamily="18" charset="0"/>
                            </a:rPr>
                            <m:t>𝑂</m:t>
                          </m:r>
                        </m:sub>
                        <m:sup>
                          <m:r>
                            <a:rPr lang="en-US" sz="3500" i="1">
                              <a:solidFill>
                                <a:srgbClr val="FF0000"/>
                              </a:solidFill>
                              <a:latin typeface="Cambria Math" panose="02040503050406030204" pitchFamily="18" charset="0"/>
                            </a:rPr>
                            <m:t>𝑡</m:t>
                          </m:r>
                        </m:sup>
                      </m:sSubSup>
                      <m:r>
                        <a:rPr lang="en-US" sz="3500" i="1">
                          <a:solidFill>
                            <a:schemeClr val="tx1"/>
                          </a:solidFill>
                          <a:latin typeface="Cambria Math" panose="02040503050406030204" pitchFamily="18" charset="0"/>
                        </a:rPr>
                        <m:t>)</m:t>
                      </m:r>
                    </m:oMath>
                  </m:oMathPara>
                </a14:m>
                <a:endParaRPr lang="en-US" sz="3500" dirty="0">
                  <a:solidFill>
                    <a:schemeClr val="tx1"/>
                  </a:solidFill>
                </a:endParaRPr>
              </a:p>
              <a:p>
                <a:endParaRPr lang="en-US" sz="3500" dirty="0">
                  <a:solidFill>
                    <a:schemeClr val="tx1"/>
                  </a:solidFill>
                </a:endParaRPr>
              </a:p>
            </p:txBody>
          </p:sp>
        </mc:Choice>
        <mc:Fallback xmlns="">
          <p:sp>
            <p:nvSpPr>
              <p:cNvPr id="11" name="TextBox 86">
                <a:extLst>
                  <a:ext uri="{FF2B5EF4-FFF2-40B4-BE49-F238E27FC236}">
                    <a16:creationId xmlns:a16="http://schemas.microsoft.com/office/drawing/2014/main" id="{10A66DE1-5018-B345-840C-C341B16AF20F}"/>
                  </a:ext>
                </a:extLst>
              </p:cNvPr>
              <p:cNvSpPr txBox="1">
                <a:spLocks noRot="1" noChangeAspect="1" noMove="1" noResize="1" noEditPoints="1" noAdjustHandles="1" noChangeArrowheads="1" noChangeShapeType="1" noTextEdit="1"/>
              </p:cNvSpPr>
              <p:nvPr/>
            </p:nvSpPr>
            <p:spPr>
              <a:xfrm>
                <a:off x="-335466" y="2135502"/>
                <a:ext cx="9896846" cy="113460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87">
                <a:extLst>
                  <a:ext uri="{FF2B5EF4-FFF2-40B4-BE49-F238E27FC236}">
                    <a16:creationId xmlns:a16="http://schemas.microsoft.com/office/drawing/2014/main" id="{E3966A93-796F-E544-B18D-4D9FDD2DC8C7}"/>
                  </a:ext>
                </a:extLst>
              </p:cNvPr>
              <p:cNvSpPr txBox="1"/>
              <p:nvPr/>
            </p:nvSpPr>
            <p:spPr>
              <a:xfrm>
                <a:off x="-335466" y="2135502"/>
                <a:ext cx="9896846" cy="11346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solidFill>
                                <a:schemeClr val="tx1"/>
                              </a:solidFill>
                              <a:latin typeface="Cambria Math" panose="02040503050406030204" pitchFamily="18" charset="0"/>
                            </a:rPr>
                          </m:ctrlPr>
                        </m:sSubPr>
                        <m:e>
                          <m:d>
                            <m:dPr>
                              <m:begChr m:val="|"/>
                              <m:endChr m:val="|"/>
                              <m:ctrlPr>
                                <a:rPr lang="en-US" sz="3500" b="0" i="1" smtClean="0">
                                  <a:solidFill>
                                    <a:schemeClr val="tx1"/>
                                  </a:solidFill>
                                  <a:latin typeface="Cambria Math" panose="02040503050406030204" pitchFamily="18" charset="0"/>
                                </a:rPr>
                              </m:ctrlPr>
                            </m:dPr>
                            <m:e>
                              <m:sSup>
                                <m:sSupPr>
                                  <m:ctrlPr>
                                    <a:rPr lang="en-US" sz="3500" i="1" smtClean="0">
                                      <a:solidFill>
                                        <a:schemeClr val="tx1"/>
                                      </a:solidFill>
                                      <a:latin typeface="Cambria Math" panose="02040503050406030204" pitchFamily="18" charset="0"/>
                                    </a:rPr>
                                  </m:ctrlPr>
                                </m:sSupPr>
                                <m:e>
                                  <m:r>
                                    <a:rPr lang="en-US" sz="3500" i="1">
                                      <a:solidFill>
                                        <a:schemeClr val="tx1"/>
                                      </a:solidFill>
                                      <a:latin typeface="Cambria Math" panose="02040503050406030204" pitchFamily="18" charset="0"/>
                                    </a:rPr>
                                    <m:t>𝐼</m:t>
                                  </m:r>
                                </m:e>
                                <m:sup>
                                  <m:r>
                                    <a:rPr lang="en-US" sz="3500" i="1">
                                      <a:solidFill>
                                        <a:schemeClr val="tx1"/>
                                      </a:solidFill>
                                      <a:latin typeface="Cambria Math" panose="02040503050406030204" pitchFamily="18" charset="0"/>
                                    </a:rPr>
                                    <m:t>𝑡</m:t>
                                  </m:r>
                                </m:sup>
                              </m:sSup>
                              <m:r>
                                <a:rPr lang="en-US" sz="3500" i="1">
                                  <a:solidFill>
                                    <a:schemeClr val="tx1"/>
                                  </a:solidFill>
                                  <a:latin typeface="Cambria Math" panose="02040503050406030204" pitchFamily="18" charset="0"/>
                                </a:rPr>
                                <m:t>−</m:t>
                              </m:r>
                              <m:sSubSup>
                                <m:sSubSupPr>
                                  <m:ctrlPr>
                                    <a:rPr lang="en-US" sz="3500" i="1" smtClean="0">
                                      <a:solidFill>
                                        <a:schemeClr val="tx1"/>
                                      </a:solidFill>
                                      <a:latin typeface="Cambria Math" panose="02040503050406030204" pitchFamily="18" charset="0"/>
                                    </a:rPr>
                                  </m:ctrlPr>
                                </m:sSubSupPr>
                                <m:e>
                                  <m:r>
                                    <a:rPr lang="en-US" sz="3500" i="1">
                                      <a:solidFill>
                                        <a:schemeClr val="tx1"/>
                                      </a:solidFill>
                                      <a:latin typeface="Cambria Math" panose="02040503050406030204" pitchFamily="18" charset="0"/>
                                    </a:rPr>
                                    <m:t>𝑊</m:t>
                                  </m:r>
                                </m:e>
                                <m:sub>
                                  <m:r>
                                    <a:rPr lang="en-US" sz="3500" i="1">
                                      <a:solidFill>
                                        <a:schemeClr val="tx1"/>
                                      </a:solidFill>
                                      <a:latin typeface="Cambria Math" panose="02040503050406030204" pitchFamily="18" charset="0"/>
                                    </a:rPr>
                                    <m:t>𝐵</m:t>
                                  </m:r>
                                </m:sub>
                                <m:sup>
                                  <m:r>
                                    <a:rPr lang="en-US" sz="3500" i="1">
                                      <a:solidFill>
                                        <a:schemeClr val="tx1"/>
                                      </a:solidFill>
                                      <a:latin typeface="Cambria Math" panose="02040503050406030204" pitchFamily="18" charset="0"/>
                                    </a:rPr>
                                    <m:t>𝑡</m:t>
                                  </m:r>
                                </m:sup>
                              </m:sSubSup>
                              <m:sSub>
                                <m:sSubPr>
                                  <m:ctrlPr>
                                    <a:rPr lang="en-US" sz="3500" i="1" smtClean="0">
                                      <a:solidFill>
                                        <a:srgbClr val="FF0000"/>
                                      </a:solidFill>
                                      <a:latin typeface="Cambria Math" panose="02040503050406030204" pitchFamily="18" charset="0"/>
                                    </a:rPr>
                                  </m:ctrlPr>
                                </m:sSubPr>
                                <m:e>
                                  <m:r>
                                    <a:rPr lang="en-US" sz="3500" i="1">
                                      <a:solidFill>
                                        <a:srgbClr val="FF0000"/>
                                      </a:solidFill>
                                      <a:latin typeface="Cambria Math" panose="02040503050406030204" pitchFamily="18" charset="0"/>
                                    </a:rPr>
                                    <m:t>𝐼</m:t>
                                  </m:r>
                                </m:e>
                                <m:sub>
                                  <m:r>
                                    <a:rPr lang="en-US" sz="3500" i="1">
                                      <a:solidFill>
                                        <a:srgbClr val="FF0000"/>
                                      </a:solidFill>
                                      <a:latin typeface="Cambria Math" panose="02040503050406030204" pitchFamily="18" charset="0"/>
                                    </a:rPr>
                                    <m:t>𝐵</m:t>
                                  </m:r>
                                </m:sub>
                              </m:sSub>
                              <m:r>
                                <a:rPr lang="en-US" sz="3500" i="1">
                                  <a:solidFill>
                                    <a:schemeClr val="tx1"/>
                                  </a:solidFill>
                                  <a:latin typeface="Cambria Math" panose="02040503050406030204" pitchFamily="18" charset="0"/>
                                </a:rPr>
                                <m:t>−</m:t>
                              </m:r>
                              <m:sSubSup>
                                <m:sSubSupPr>
                                  <m:ctrlPr>
                                    <a:rPr lang="en-US" sz="3500" i="1" smtClean="0">
                                      <a:solidFill>
                                        <a:schemeClr val="tx1"/>
                                      </a:solidFill>
                                      <a:latin typeface="Cambria Math" panose="02040503050406030204" pitchFamily="18" charset="0"/>
                                    </a:rPr>
                                  </m:ctrlPr>
                                </m:sSubSupPr>
                                <m:e>
                                  <m:r>
                                    <a:rPr lang="en-US" sz="3500" i="1">
                                      <a:solidFill>
                                        <a:schemeClr val="tx1"/>
                                      </a:solidFill>
                                      <a:latin typeface="Cambria Math" panose="02040503050406030204" pitchFamily="18" charset="0"/>
                                    </a:rPr>
                                    <m:t>𝑊</m:t>
                                  </m:r>
                                </m:e>
                                <m:sub>
                                  <m:r>
                                    <a:rPr lang="en-US" sz="3500" i="1">
                                      <a:solidFill>
                                        <a:schemeClr val="tx1"/>
                                      </a:solidFill>
                                      <a:latin typeface="Cambria Math" panose="02040503050406030204" pitchFamily="18" charset="0"/>
                                    </a:rPr>
                                    <m:t>𝑂</m:t>
                                  </m:r>
                                </m:sub>
                                <m:sup>
                                  <m:r>
                                    <a:rPr lang="en-US" sz="3500" i="1">
                                      <a:solidFill>
                                        <a:schemeClr val="tx1"/>
                                      </a:solidFill>
                                      <a:latin typeface="Cambria Math" panose="02040503050406030204" pitchFamily="18" charset="0"/>
                                    </a:rPr>
                                    <m:t>𝑡</m:t>
                                  </m:r>
                                </m:sup>
                              </m:sSubSup>
                              <m:sSub>
                                <m:sSubPr>
                                  <m:ctrlPr>
                                    <a:rPr lang="en-US" sz="3500" b="0" i="1" smtClean="0">
                                      <a:solidFill>
                                        <a:srgbClr val="FF0000"/>
                                      </a:solidFill>
                                      <a:latin typeface="Cambria Math" panose="02040503050406030204" pitchFamily="18" charset="0"/>
                                    </a:rPr>
                                  </m:ctrlPr>
                                </m:sSubPr>
                                <m:e>
                                  <m:r>
                                    <a:rPr lang="en-US" sz="3500" b="0" i="1" smtClean="0">
                                      <a:solidFill>
                                        <a:srgbClr val="FF0000"/>
                                      </a:solidFill>
                                      <a:latin typeface="Cambria Math" panose="02040503050406030204" pitchFamily="18" charset="0"/>
                                    </a:rPr>
                                    <m:t>𝐼</m:t>
                                  </m:r>
                                </m:e>
                                <m:sub>
                                  <m:r>
                                    <a:rPr lang="en-US" sz="3500" b="0" i="1" smtClean="0">
                                      <a:solidFill>
                                        <a:srgbClr val="FF0000"/>
                                      </a:solidFill>
                                      <a:latin typeface="Cambria Math" panose="02040503050406030204" pitchFamily="18" charset="0"/>
                                    </a:rPr>
                                    <m:t>𝑂</m:t>
                                  </m:r>
                                </m:sub>
                              </m:sSub>
                            </m:e>
                          </m:d>
                        </m:e>
                        <m:sub>
                          <m:r>
                            <a:rPr lang="en-US" sz="3500" b="0" i="1" smtClean="0">
                              <a:solidFill>
                                <a:schemeClr val="tx1"/>
                              </a:solidFill>
                              <a:latin typeface="Cambria Math" panose="02040503050406030204" pitchFamily="18" charset="0"/>
                            </a:rPr>
                            <m:t>1</m:t>
                          </m:r>
                        </m:sub>
                      </m:sSub>
                      <m:r>
                        <a:rPr lang="en-US" sz="3500" i="1">
                          <a:solidFill>
                            <a:schemeClr val="tx1"/>
                          </a:solidFill>
                          <a:latin typeface="Cambria Math" panose="02040503050406030204" pitchFamily="18" charset="0"/>
                        </a:rPr>
                        <m:t>+</m:t>
                      </m:r>
                      <m:sSub>
                        <m:sSubPr>
                          <m:ctrlPr>
                            <a:rPr lang="en-US" sz="3500" i="1">
                              <a:solidFill>
                                <a:schemeClr val="tx1"/>
                              </a:solidFill>
                              <a:latin typeface="Cambria Math" panose="02040503050406030204" pitchFamily="18" charset="0"/>
                            </a:rPr>
                          </m:ctrlPr>
                        </m:sSubPr>
                        <m:e>
                          <m:r>
                            <a:rPr lang="en-US" sz="3500" i="1">
                              <a:solidFill>
                                <a:schemeClr val="tx1"/>
                              </a:solidFill>
                              <a:latin typeface="Cambria Math" panose="02040503050406030204" pitchFamily="18" charset="0"/>
                            </a:rPr>
                            <m:t>𝐸</m:t>
                          </m:r>
                        </m:e>
                        <m:sub>
                          <m:r>
                            <a:rPr lang="en-US" sz="3500" i="1">
                              <a:solidFill>
                                <a:schemeClr val="tx1"/>
                              </a:solidFill>
                              <a:latin typeface="Cambria Math" panose="02040503050406030204" pitchFamily="18" charset="0"/>
                            </a:rPr>
                            <m:t>𝑝𝑟𝑖𝑜𝑟</m:t>
                          </m:r>
                        </m:sub>
                      </m:sSub>
                      <m:r>
                        <a:rPr lang="en-US" sz="3500" i="1">
                          <a:solidFill>
                            <a:schemeClr val="tx1"/>
                          </a:solidFill>
                          <a:latin typeface="Cambria Math" panose="02040503050406030204" pitchFamily="18" charset="0"/>
                        </a:rPr>
                        <m:t>(</m:t>
                      </m:r>
                      <m:sSub>
                        <m:sSubPr>
                          <m:ctrlPr>
                            <a:rPr lang="en-US" sz="3500" i="1" smtClean="0">
                              <a:solidFill>
                                <a:srgbClr val="FF0000"/>
                              </a:solidFill>
                              <a:latin typeface="Cambria Math" panose="02040503050406030204" pitchFamily="18" charset="0"/>
                            </a:rPr>
                          </m:ctrlPr>
                        </m:sSubPr>
                        <m:e>
                          <m:r>
                            <a:rPr lang="en-US" sz="3500" i="1">
                              <a:solidFill>
                                <a:srgbClr val="FF0000"/>
                              </a:solidFill>
                              <a:latin typeface="Cambria Math" panose="02040503050406030204" pitchFamily="18" charset="0"/>
                            </a:rPr>
                            <m:t>𝐼</m:t>
                          </m:r>
                        </m:e>
                        <m:sub>
                          <m:r>
                            <a:rPr lang="en-US" sz="3500" i="1">
                              <a:solidFill>
                                <a:srgbClr val="FF0000"/>
                              </a:solidFill>
                              <a:latin typeface="Cambria Math" panose="02040503050406030204" pitchFamily="18" charset="0"/>
                            </a:rPr>
                            <m:t>𝐵</m:t>
                          </m:r>
                        </m:sub>
                      </m:sSub>
                      <m:r>
                        <a:rPr lang="en-US" sz="3500" i="1">
                          <a:solidFill>
                            <a:schemeClr val="tx1"/>
                          </a:solidFill>
                          <a:latin typeface="Cambria Math" panose="02040503050406030204" pitchFamily="18" charset="0"/>
                        </a:rPr>
                        <m:t>,</m:t>
                      </m:r>
                      <m:sSub>
                        <m:sSubPr>
                          <m:ctrlPr>
                            <a:rPr lang="en-US" sz="3500" i="1" smtClean="0">
                              <a:solidFill>
                                <a:srgbClr val="FF0000"/>
                              </a:solidFill>
                              <a:latin typeface="Cambria Math" panose="02040503050406030204" pitchFamily="18" charset="0"/>
                            </a:rPr>
                          </m:ctrlPr>
                        </m:sSubPr>
                        <m:e>
                          <m:r>
                            <a:rPr lang="en-US" sz="3500" i="1">
                              <a:solidFill>
                                <a:srgbClr val="FF0000"/>
                              </a:solidFill>
                              <a:latin typeface="Cambria Math" panose="02040503050406030204" pitchFamily="18" charset="0"/>
                            </a:rPr>
                            <m:t>𝐼</m:t>
                          </m:r>
                        </m:e>
                        <m:sub>
                          <m:r>
                            <a:rPr lang="en-US" sz="3500" i="1">
                              <a:solidFill>
                                <a:srgbClr val="FF0000"/>
                              </a:solidFill>
                              <a:latin typeface="Cambria Math" panose="02040503050406030204" pitchFamily="18" charset="0"/>
                            </a:rPr>
                            <m:t>𝑂</m:t>
                          </m:r>
                        </m:sub>
                      </m:sSub>
                      <m:r>
                        <a:rPr lang="en-US" sz="3500" i="1">
                          <a:solidFill>
                            <a:schemeClr val="tx1"/>
                          </a:solidFill>
                          <a:latin typeface="Cambria Math" panose="02040503050406030204" pitchFamily="18" charset="0"/>
                        </a:rPr>
                        <m:t>,</m:t>
                      </m:r>
                      <m:sSubSup>
                        <m:sSubSupPr>
                          <m:ctrlPr>
                            <a:rPr lang="en-US" sz="3500" i="1" smtClean="0">
                              <a:solidFill>
                                <a:schemeClr val="tx1"/>
                              </a:solidFill>
                              <a:latin typeface="Cambria Math" panose="02040503050406030204" pitchFamily="18" charset="0"/>
                            </a:rPr>
                          </m:ctrlPr>
                        </m:sSubSupPr>
                        <m:e>
                          <m:r>
                            <a:rPr lang="en-US" sz="3500" i="1">
                              <a:solidFill>
                                <a:schemeClr val="tx1"/>
                              </a:solidFill>
                              <a:latin typeface="Cambria Math" panose="02040503050406030204" pitchFamily="18" charset="0"/>
                            </a:rPr>
                            <m:t>𝑊</m:t>
                          </m:r>
                        </m:e>
                        <m:sub>
                          <m:r>
                            <a:rPr lang="en-US" sz="3500" i="1">
                              <a:solidFill>
                                <a:schemeClr val="tx1"/>
                              </a:solidFill>
                              <a:latin typeface="Cambria Math" panose="02040503050406030204" pitchFamily="18" charset="0"/>
                            </a:rPr>
                            <m:t>𝐵</m:t>
                          </m:r>
                        </m:sub>
                        <m:sup>
                          <m:r>
                            <a:rPr lang="en-US" sz="3500" i="1">
                              <a:solidFill>
                                <a:schemeClr val="tx1"/>
                              </a:solidFill>
                              <a:latin typeface="Cambria Math" panose="02040503050406030204" pitchFamily="18" charset="0"/>
                            </a:rPr>
                            <m:t>𝑡</m:t>
                          </m:r>
                        </m:sup>
                      </m:sSubSup>
                      <m:r>
                        <a:rPr lang="en-US" sz="3500" i="1">
                          <a:solidFill>
                            <a:schemeClr val="tx1"/>
                          </a:solidFill>
                          <a:latin typeface="Cambria Math" panose="02040503050406030204" pitchFamily="18" charset="0"/>
                        </a:rPr>
                        <m:t>,</m:t>
                      </m:r>
                      <m:sSubSup>
                        <m:sSubSupPr>
                          <m:ctrlPr>
                            <a:rPr lang="en-US" sz="3500" i="1" smtClean="0">
                              <a:solidFill>
                                <a:schemeClr val="tx1"/>
                              </a:solidFill>
                              <a:latin typeface="Cambria Math" panose="02040503050406030204" pitchFamily="18" charset="0"/>
                            </a:rPr>
                          </m:ctrlPr>
                        </m:sSubSupPr>
                        <m:e>
                          <m:r>
                            <a:rPr lang="en-US" sz="3500" i="1">
                              <a:solidFill>
                                <a:schemeClr val="tx1"/>
                              </a:solidFill>
                              <a:latin typeface="Cambria Math" panose="02040503050406030204" pitchFamily="18" charset="0"/>
                            </a:rPr>
                            <m:t>𝑊</m:t>
                          </m:r>
                        </m:e>
                        <m:sub>
                          <m:r>
                            <a:rPr lang="en-US" sz="3500" i="1">
                              <a:solidFill>
                                <a:schemeClr val="tx1"/>
                              </a:solidFill>
                              <a:latin typeface="Cambria Math" panose="02040503050406030204" pitchFamily="18" charset="0"/>
                            </a:rPr>
                            <m:t>𝑂</m:t>
                          </m:r>
                        </m:sub>
                        <m:sup>
                          <m:r>
                            <a:rPr lang="en-US" sz="3500" i="1">
                              <a:solidFill>
                                <a:schemeClr val="tx1"/>
                              </a:solidFill>
                              <a:latin typeface="Cambria Math" panose="02040503050406030204" pitchFamily="18" charset="0"/>
                            </a:rPr>
                            <m:t>𝑡</m:t>
                          </m:r>
                        </m:sup>
                      </m:sSubSup>
                      <m:r>
                        <a:rPr lang="en-US" sz="3500" i="1">
                          <a:solidFill>
                            <a:schemeClr val="tx1"/>
                          </a:solidFill>
                          <a:latin typeface="Cambria Math" panose="02040503050406030204" pitchFamily="18" charset="0"/>
                        </a:rPr>
                        <m:t>)</m:t>
                      </m:r>
                    </m:oMath>
                  </m:oMathPara>
                </a14:m>
                <a:endParaRPr lang="en-US" sz="3500" dirty="0">
                  <a:solidFill>
                    <a:schemeClr val="tx1"/>
                  </a:solidFill>
                </a:endParaRPr>
              </a:p>
              <a:p>
                <a:endParaRPr lang="en-US" sz="3500" dirty="0"/>
              </a:p>
            </p:txBody>
          </p:sp>
        </mc:Choice>
        <mc:Fallback xmlns="">
          <p:sp>
            <p:nvSpPr>
              <p:cNvPr id="12" name="TextBox 87">
                <a:extLst>
                  <a:ext uri="{FF2B5EF4-FFF2-40B4-BE49-F238E27FC236}">
                    <a16:creationId xmlns:a16="http://schemas.microsoft.com/office/drawing/2014/main" id="{E3966A93-796F-E544-B18D-4D9FDD2DC8C7}"/>
                  </a:ext>
                </a:extLst>
              </p:cNvPr>
              <p:cNvSpPr txBox="1">
                <a:spLocks noRot="1" noChangeAspect="1" noMove="1" noResize="1" noEditPoints="1" noAdjustHandles="1" noChangeArrowheads="1" noChangeShapeType="1" noTextEdit="1"/>
              </p:cNvSpPr>
              <p:nvPr/>
            </p:nvSpPr>
            <p:spPr>
              <a:xfrm>
                <a:off x="-335466" y="2135502"/>
                <a:ext cx="9896846" cy="1134606"/>
              </a:xfrm>
              <a:prstGeom prst="rect">
                <a:avLst/>
              </a:prstGeom>
              <a:blipFill>
                <a:blip r:embed="rId11"/>
                <a:stretch>
                  <a:fillRect/>
                </a:stretch>
              </a:blipFill>
            </p:spPr>
            <p:txBody>
              <a:bodyPr/>
              <a:lstStyle/>
              <a:p>
                <a:r>
                  <a:rPr lang="zh-CN" altLang="en-US">
                    <a:noFill/>
                  </a:rPr>
                  <a:t> </a:t>
                </a:r>
              </a:p>
            </p:txBody>
          </p:sp>
        </mc:Fallback>
      </mc:AlternateContent>
      <p:sp>
        <p:nvSpPr>
          <p:cNvPr id="13" name="Freeform 2">
            <a:extLst>
              <a:ext uri="{FF2B5EF4-FFF2-40B4-BE49-F238E27FC236}">
                <a16:creationId xmlns:a16="http://schemas.microsoft.com/office/drawing/2014/main" id="{359151B8-E70C-244D-AF79-755A2C61623D}"/>
              </a:ext>
            </a:extLst>
          </p:cNvPr>
          <p:cNvSpPr/>
          <p:nvPr/>
        </p:nvSpPr>
        <p:spPr>
          <a:xfrm>
            <a:off x="4086009" y="4390383"/>
            <a:ext cx="1031966" cy="339835"/>
          </a:xfrm>
          <a:custGeom>
            <a:avLst/>
            <a:gdLst>
              <a:gd name="connsiteX0" fmla="*/ 1031966 w 1031966"/>
              <a:gd name="connsiteY0" fmla="*/ 339835 h 339835"/>
              <a:gd name="connsiteX1" fmla="*/ 535577 w 1031966"/>
              <a:gd name="connsiteY1" fmla="*/ 201 h 339835"/>
              <a:gd name="connsiteX2" fmla="*/ 0 w 1031966"/>
              <a:gd name="connsiteY2" fmla="*/ 300646 h 339835"/>
            </a:gdLst>
            <a:ahLst/>
            <a:cxnLst>
              <a:cxn ang="0">
                <a:pos x="connsiteX0" y="connsiteY0"/>
              </a:cxn>
              <a:cxn ang="0">
                <a:pos x="connsiteX1" y="connsiteY1"/>
              </a:cxn>
              <a:cxn ang="0">
                <a:pos x="connsiteX2" y="connsiteY2"/>
              </a:cxn>
            </a:cxnLst>
            <a:rect l="l" t="t" r="r" b="b"/>
            <a:pathLst>
              <a:path w="1031966" h="339835">
                <a:moveTo>
                  <a:pt x="1031966" y="339835"/>
                </a:moveTo>
                <a:cubicBezTo>
                  <a:pt x="869768" y="173283"/>
                  <a:pt x="707571" y="6732"/>
                  <a:pt x="535577" y="201"/>
                </a:cubicBezTo>
                <a:cubicBezTo>
                  <a:pt x="363583" y="-6330"/>
                  <a:pt x="181791" y="147158"/>
                  <a:pt x="0" y="300646"/>
                </a:cubicBezTo>
              </a:path>
            </a:pathLst>
          </a:custGeom>
          <a:noFill/>
          <a:ln w="38100">
            <a:solidFill>
              <a:schemeClr val="tx1">
                <a:lumMod val="50000"/>
              </a:schemeClr>
            </a:solidFill>
            <a:headEnd type="arrow"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37">
            <a:extLst>
              <a:ext uri="{FF2B5EF4-FFF2-40B4-BE49-F238E27FC236}">
                <a16:creationId xmlns:a16="http://schemas.microsoft.com/office/drawing/2014/main" id="{1CF9E8CA-E5B2-DC4C-8842-3BDE4B7A0D1D}"/>
              </a:ext>
            </a:extLst>
          </p:cNvPr>
          <p:cNvSpPr/>
          <p:nvPr/>
        </p:nvSpPr>
        <p:spPr>
          <a:xfrm rot="10800000">
            <a:off x="4086009" y="4925851"/>
            <a:ext cx="1031966" cy="339835"/>
          </a:xfrm>
          <a:custGeom>
            <a:avLst/>
            <a:gdLst>
              <a:gd name="connsiteX0" fmla="*/ 1031966 w 1031966"/>
              <a:gd name="connsiteY0" fmla="*/ 339835 h 339835"/>
              <a:gd name="connsiteX1" fmla="*/ 535577 w 1031966"/>
              <a:gd name="connsiteY1" fmla="*/ 201 h 339835"/>
              <a:gd name="connsiteX2" fmla="*/ 0 w 1031966"/>
              <a:gd name="connsiteY2" fmla="*/ 300646 h 339835"/>
            </a:gdLst>
            <a:ahLst/>
            <a:cxnLst>
              <a:cxn ang="0">
                <a:pos x="connsiteX0" y="connsiteY0"/>
              </a:cxn>
              <a:cxn ang="0">
                <a:pos x="connsiteX1" y="connsiteY1"/>
              </a:cxn>
              <a:cxn ang="0">
                <a:pos x="connsiteX2" y="connsiteY2"/>
              </a:cxn>
            </a:cxnLst>
            <a:rect l="l" t="t" r="r" b="b"/>
            <a:pathLst>
              <a:path w="1031966" h="339835">
                <a:moveTo>
                  <a:pt x="1031966" y="339835"/>
                </a:moveTo>
                <a:cubicBezTo>
                  <a:pt x="869768" y="173283"/>
                  <a:pt x="707571" y="6732"/>
                  <a:pt x="535577" y="201"/>
                </a:cubicBezTo>
                <a:cubicBezTo>
                  <a:pt x="363583" y="-6330"/>
                  <a:pt x="181791" y="147158"/>
                  <a:pt x="0" y="300646"/>
                </a:cubicBezTo>
              </a:path>
            </a:pathLst>
          </a:custGeom>
          <a:noFill/>
          <a:ln w="38100">
            <a:solidFill>
              <a:schemeClr val="tx1">
                <a:lumMod val="50000"/>
              </a:schemeClr>
            </a:solidFill>
            <a:headEnd type="arrow"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47">
            <a:extLst>
              <a:ext uri="{FF2B5EF4-FFF2-40B4-BE49-F238E27FC236}">
                <a16:creationId xmlns:a16="http://schemas.microsoft.com/office/drawing/2014/main" id="{EFEC118A-5978-5448-A280-694D7D3C566F}"/>
              </a:ext>
            </a:extLst>
          </p:cNvPr>
          <p:cNvSpPr/>
          <p:nvPr/>
        </p:nvSpPr>
        <p:spPr>
          <a:xfrm>
            <a:off x="1307793" y="3588391"/>
            <a:ext cx="2397050" cy="2735604"/>
          </a:xfrm>
          <a:prstGeom prst="roundRect">
            <a:avLst>
              <a:gd name="adj" fmla="val 3601"/>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49">
            <a:extLst>
              <a:ext uri="{FF2B5EF4-FFF2-40B4-BE49-F238E27FC236}">
                <a16:creationId xmlns:a16="http://schemas.microsoft.com/office/drawing/2014/main" id="{FF76F497-19DD-254B-95E0-E3BF89D5BF54}"/>
              </a:ext>
            </a:extLst>
          </p:cNvPr>
          <p:cNvGrpSpPr/>
          <p:nvPr/>
        </p:nvGrpSpPr>
        <p:grpSpPr>
          <a:xfrm>
            <a:off x="5456371" y="3588391"/>
            <a:ext cx="2397050" cy="2735604"/>
            <a:chOff x="5754008" y="3320715"/>
            <a:chExt cx="3531944" cy="4030787"/>
          </a:xfrm>
        </p:grpSpPr>
        <p:pic>
          <p:nvPicPr>
            <p:cNvPr id="17" name="Picture 50">
              <a:extLst>
                <a:ext uri="{FF2B5EF4-FFF2-40B4-BE49-F238E27FC236}">
                  <a16:creationId xmlns:a16="http://schemas.microsoft.com/office/drawing/2014/main" id="{1DDB41E4-2DB7-5147-8C7D-73591A6BC952}"/>
                </a:ext>
              </a:extLst>
            </p:cNvPr>
            <p:cNvPicPr>
              <a:picLocks noChangeAspect="1"/>
            </p:cNvPicPr>
            <p:nvPr/>
          </p:nvPicPr>
          <p:blipFill>
            <a:blip r:embed="rId12" r:link="rId13" cstate="print">
              <a:extLst>
                <a:ext uri="{28A0092B-C50C-407E-A947-70E740481C1C}">
                  <a14:useLocalDpi xmlns:a14="http://schemas.microsoft.com/office/drawing/2010/main" val="0"/>
                </a:ext>
              </a:extLst>
            </a:blip>
            <a:stretch>
              <a:fillRect/>
            </a:stretch>
          </p:blipFill>
          <p:spPr>
            <a:xfrm>
              <a:off x="5878124" y="3459084"/>
              <a:ext cx="3283712" cy="1847088"/>
            </a:xfrm>
            <a:prstGeom prst="rect">
              <a:avLst/>
            </a:prstGeom>
          </p:spPr>
        </p:pic>
        <p:pic>
          <p:nvPicPr>
            <p:cNvPr id="18" name="Picture 51">
              <a:extLst>
                <a:ext uri="{FF2B5EF4-FFF2-40B4-BE49-F238E27FC236}">
                  <a16:creationId xmlns:a16="http://schemas.microsoft.com/office/drawing/2014/main" id="{F229BC0B-A542-794F-B75C-CCF57250152E}"/>
                </a:ext>
              </a:extLst>
            </p:cNvPr>
            <p:cNvPicPr>
              <a:picLocks noChangeAspect="1"/>
            </p:cNvPicPr>
            <p:nvPr/>
          </p:nvPicPr>
          <p:blipFill>
            <a:blip r:embed="rId14" r:link="rId15" cstate="print">
              <a:extLst>
                <a:ext uri="{28A0092B-C50C-407E-A947-70E740481C1C}">
                  <a14:useLocalDpi xmlns:a14="http://schemas.microsoft.com/office/drawing/2010/main" val="0"/>
                </a:ext>
              </a:extLst>
            </a:blip>
            <a:stretch>
              <a:fillRect/>
            </a:stretch>
          </p:blipFill>
          <p:spPr>
            <a:xfrm>
              <a:off x="5878124" y="5419017"/>
              <a:ext cx="3283712" cy="1847088"/>
            </a:xfrm>
            <a:prstGeom prst="rect">
              <a:avLst/>
            </a:prstGeom>
          </p:spPr>
        </p:pic>
        <p:sp>
          <p:nvSpPr>
            <p:cNvPr id="19" name="Rounded Rectangle 52">
              <a:extLst>
                <a:ext uri="{FF2B5EF4-FFF2-40B4-BE49-F238E27FC236}">
                  <a16:creationId xmlns:a16="http://schemas.microsoft.com/office/drawing/2014/main" id="{315A41EC-1E91-3043-A816-C598BC505717}"/>
                </a:ext>
              </a:extLst>
            </p:cNvPr>
            <p:cNvSpPr/>
            <p:nvPr/>
          </p:nvSpPr>
          <p:spPr>
            <a:xfrm>
              <a:off x="5754008" y="3320715"/>
              <a:ext cx="3531944" cy="4030787"/>
            </a:xfrm>
            <a:prstGeom prst="roundRect">
              <a:avLst>
                <a:gd name="adj" fmla="val 360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ounded Rectangle 82">
            <a:extLst>
              <a:ext uri="{FF2B5EF4-FFF2-40B4-BE49-F238E27FC236}">
                <a16:creationId xmlns:a16="http://schemas.microsoft.com/office/drawing/2014/main" id="{A2C713E0-D376-B545-AEEE-ADC71FB03D96}"/>
              </a:ext>
            </a:extLst>
          </p:cNvPr>
          <p:cNvSpPr/>
          <p:nvPr/>
        </p:nvSpPr>
        <p:spPr>
          <a:xfrm>
            <a:off x="5456371" y="3588391"/>
            <a:ext cx="2397050" cy="2735604"/>
          </a:xfrm>
          <a:prstGeom prst="roundRect">
            <a:avLst>
              <a:gd name="adj" fmla="val 3601"/>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3">
            <a:extLst>
              <a:ext uri="{FF2B5EF4-FFF2-40B4-BE49-F238E27FC236}">
                <a16:creationId xmlns:a16="http://schemas.microsoft.com/office/drawing/2014/main" id="{95FCD50D-145C-CC47-B12D-92D9C9CBC49B}"/>
              </a:ext>
            </a:extLst>
          </p:cNvPr>
          <p:cNvSpPr/>
          <p:nvPr/>
        </p:nvSpPr>
        <p:spPr>
          <a:xfrm>
            <a:off x="5149624" y="2926028"/>
            <a:ext cx="3010544" cy="3604196"/>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38">
            <a:extLst>
              <a:ext uri="{FF2B5EF4-FFF2-40B4-BE49-F238E27FC236}">
                <a16:creationId xmlns:a16="http://schemas.microsoft.com/office/drawing/2014/main" id="{7298E902-09AA-B842-BD39-1AE835073CD5}"/>
              </a:ext>
            </a:extLst>
          </p:cNvPr>
          <p:cNvSpPr txBox="1"/>
          <p:nvPr/>
        </p:nvSpPr>
        <p:spPr>
          <a:xfrm>
            <a:off x="108862" y="854535"/>
            <a:ext cx="1414302" cy="769441"/>
          </a:xfrm>
          <a:prstGeom prst="rect">
            <a:avLst/>
          </a:prstGeom>
          <a:noFill/>
          <a:ln>
            <a:solidFill>
              <a:schemeClr val="tx1">
                <a:lumMod val="50000"/>
              </a:schemeClr>
            </a:solidFill>
          </a:ln>
        </p:spPr>
        <p:txBody>
          <a:bodyPr wrap="square" rtlCol="0">
            <a:spAutoFit/>
          </a:bodyPr>
          <a:lstStyle/>
          <a:p>
            <a:pPr algn="ctr"/>
            <a:r>
              <a:rPr lang="en-US" sz="2200" dirty="0">
                <a:solidFill>
                  <a:schemeClr val="tx1">
                    <a:lumMod val="50000"/>
                  </a:schemeClr>
                </a:solidFill>
              </a:rPr>
              <a:t>Edge </a:t>
            </a:r>
          </a:p>
          <a:p>
            <a:pPr algn="ctr"/>
            <a:r>
              <a:rPr lang="en-US" sz="2200" dirty="0">
                <a:solidFill>
                  <a:schemeClr val="tx1">
                    <a:lumMod val="50000"/>
                  </a:schemeClr>
                </a:solidFill>
              </a:rPr>
              <a:t>Extraction</a:t>
            </a:r>
          </a:p>
        </p:txBody>
      </p:sp>
      <p:sp>
        <p:nvSpPr>
          <p:cNvPr id="23" name="TextBox 39">
            <a:extLst>
              <a:ext uri="{FF2B5EF4-FFF2-40B4-BE49-F238E27FC236}">
                <a16:creationId xmlns:a16="http://schemas.microsoft.com/office/drawing/2014/main" id="{A9C78D6A-B922-7D4B-8BEE-459B8B99F54C}"/>
              </a:ext>
            </a:extLst>
          </p:cNvPr>
          <p:cNvSpPr txBox="1"/>
          <p:nvPr/>
        </p:nvSpPr>
        <p:spPr>
          <a:xfrm>
            <a:off x="1930521" y="854535"/>
            <a:ext cx="772275"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Edge </a:t>
            </a:r>
          </a:p>
          <a:p>
            <a:pPr algn="ctr"/>
            <a:r>
              <a:rPr lang="en-US" sz="2200" dirty="0">
                <a:solidFill>
                  <a:schemeClr val="bg1">
                    <a:lumMod val="65000"/>
                    <a:lumOff val="35000"/>
                  </a:schemeClr>
                </a:solidFill>
              </a:rPr>
              <a:t>Flow</a:t>
            </a:r>
          </a:p>
        </p:txBody>
      </p:sp>
      <p:sp>
        <p:nvSpPr>
          <p:cNvPr id="24" name="Right Arrow 41">
            <a:extLst>
              <a:ext uri="{FF2B5EF4-FFF2-40B4-BE49-F238E27FC236}">
                <a16:creationId xmlns:a16="http://schemas.microsoft.com/office/drawing/2014/main" id="{CAA556AA-8082-D147-895E-12952B8E72F7}"/>
              </a:ext>
            </a:extLst>
          </p:cNvPr>
          <p:cNvSpPr/>
          <p:nvPr/>
        </p:nvSpPr>
        <p:spPr>
          <a:xfrm>
            <a:off x="1592223" y="1101543"/>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25" name="TextBox 42">
            <a:extLst>
              <a:ext uri="{FF2B5EF4-FFF2-40B4-BE49-F238E27FC236}">
                <a16:creationId xmlns:a16="http://schemas.microsoft.com/office/drawing/2014/main" id="{53C0BD81-25F4-2D49-949A-2BF680098890}"/>
              </a:ext>
            </a:extLst>
          </p:cNvPr>
          <p:cNvSpPr txBox="1"/>
          <p:nvPr/>
        </p:nvSpPr>
        <p:spPr>
          <a:xfrm>
            <a:off x="3137158" y="854535"/>
            <a:ext cx="1465609"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Layer Separation</a:t>
            </a:r>
          </a:p>
        </p:txBody>
      </p:sp>
      <p:sp>
        <p:nvSpPr>
          <p:cNvPr id="26" name="Right Arrow 44">
            <a:extLst>
              <a:ext uri="{FF2B5EF4-FFF2-40B4-BE49-F238E27FC236}">
                <a16:creationId xmlns:a16="http://schemas.microsoft.com/office/drawing/2014/main" id="{F2EBE1FA-595A-0E49-B98E-E7C870E8F416}"/>
              </a:ext>
            </a:extLst>
          </p:cNvPr>
          <p:cNvSpPr/>
          <p:nvPr/>
        </p:nvSpPr>
        <p:spPr>
          <a:xfrm>
            <a:off x="2760763" y="1101543"/>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27" name="Right Arrow 45">
            <a:extLst>
              <a:ext uri="{FF2B5EF4-FFF2-40B4-BE49-F238E27FC236}">
                <a16:creationId xmlns:a16="http://schemas.microsoft.com/office/drawing/2014/main" id="{67A50053-2551-574F-89BC-A042EE736924}"/>
              </a:ext>
            </a:extLst>
          </p:cNvPr>
          <p:cNvSpPr/>
          <p:nvPr/>
        </p:nvSpPr>
        <p:spPr>
          <a:xfrm>
            <a:off x="4660734" y="1101543"/>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28" name="TextBox 46">
            <a:extLst>
              <a:ext uri="{FF2B5EF4-FFF2-40B4-BE49-F238E27FC236}">
                <a16:creationId xmlns:a16="http://schemas.microsoft.com/office/drawing/2014/main" id="{EDB58C31-D2FB-D94D-B326-B43BB5F9B9A9}"/>
              </a:ext>
            </a:extLst>
          </p:cNvPr>
          <p:cNvSpPr txBox="1"/>
          <p:nvPr/>
        </p:nvSpPr>
        <p:spPr>
          <a:xfrm>
            <a:off x="5000736" y="854535"/>
            <a:ext cx="1918312"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Initial</a:t>
            </a:r>
            <a:br>
              <a:rPr lang="en-US" sz="2200" dirty="0">
                <a:solidFill>
                  <a:schemeClr val="bg1">
                    <a:lumMod val="65000"/>
                    <a:lumOff val="35000"/>
                  </a:schemeClr>
                </a:solidFill>
              </a:rPr>
            </a:br>
            <a:r>
              <a:rPr lang="en-US" sz="2200" dirty="0">
                <a:solidFill>
                  <a:schemeClr val="bg1">
                    <a:lumMod val="65000"/>
                    <a:lumOff val="35000"/>
                  </a:schemeClr>
                </a:solidFill>
              </a:rPr>
              <a:t>Decomposition</a:t>
            </a:r>
          </a:p>
        </p:txBody>
      </p:sp>
      <p:sp>
        <p:nvSpPr>
          <p:cNvPr id="29" name="TextBox 48">
            <a:extLst>
              <a:ext uri="{FF2B5EF4-FFF2-40B4-BE49-F238E27FC236}">
                <a16:creationId xmlns:a16="http://schemas.microsoft.com/office/drawing/2014/main" id="{BA65C240-8420-BE47-95C9-714E61377CB0}"/>
              </a:ext>
            </a:extLst>
          </p:cNvPr>
          <p:cNvSpPr txBox="1"/>
          <p:nvPr/>
        </p:nvSpPr>
        <p:spPr>
          <a:xfrm>
            <a:off x="7315311" y="864702"/>
            <a:ext cx="1689714" cy="769441"/>
          </a:xfrm>
          <a:prstGeom prst="rect">
            <a:avLst/>
          </a:prstGeom>
          <a:noFill/>
          <a:ln>
            <a:solidFill>
              <a:schemeClr val="tx1"/>
            </a:solidFill>
          </a:ln>
        </p:spPr>
        <p:txBody>
          <a:bodyPr wrap="square" rtlCol="0">
            <a:spAutoFit/>
          </a:bodyPr>
          <a:lstStyle/>
          <a:p>
            <a:pPr algn="ctr"/>
            <a:r>
              <a:rPr lang="en-US" sz="2200" dirty="0"/>
              <a:t>Alternating</a:t>
            </a:r>
          </a:p>
          <a:p>
            <a:pPr algn="ctr"/>
            <a:r>
              <a:rPr lang="en-US" sz="2200" dirty="0"/>
              <a:t>Optimization</a:t>
            </a:r>
          </a:p>
        </p:txBody>
      </p:sp>
      <p:sp>
        <p:nvSpPr>
          <p:cNvPr id="30" name="Right Arrow 53">
            <a:extLst>
              <a:ext uri="{FF2B5EF4-FFF2-40B4-BE49-F238E27FC236}">
                <a16:creationId xmlns:a16="http://schemas.microsoft.com/office/drawing/2014/main" id="{A8969758-B034-4D4F-80CB-0B79CF56399C}"/>
              </a:ext>
            </a:extLst>
          </p:cNvPr>
          <p:cNvSpPr/>
          <p:nvPr/>
        </p:nvSpPr>
        <p:spPr>
          <a:xfrm>
            <a:off x="6977014" y="1111710"/>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Tree>
    <p:extLst>
      <p:ext uri="{BB962C8B-B14F-4D97-AF65-F5344CB8AC3E}">
        <p14:creationId xmlns:p14="http://schemas.microsoft.com/office/powerpoint/2010/main" val="329137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3" presetClass="emph" presetSubtype="1" nodeType="withEffect">
                                  <p:stCondLst>
                                    <p:cond delay="0"/>
                                  </p:stCondLst>
                                  <p:endCondLst>
                                    <p:cond evt="onNext" delay="0">
                                      <p:tgtEl>
                                        <p:sldTgt/>
                                      </p:tgtEl>
                                    </p:cond>
                                  </p:endCondLst>
                                  <p:childTnLst>
                                    <p:set>
                                      <p:cBhvr override="childStyle">
                                        <p:cTn id="12" dur="indefinite"/>
                                        <p:tgtEl>
                                          <p:spTgt spid="2">
                                            <p:txEl>
                                              <p:pRg st="0" end="0"/>
                                            </p:txEl>
                                          </p:spTgt>
                                        </p:tgtEl>
                                        <p:attrNameLst>
                                          <p:attrName>style.color</p:attrName>
                                        </p:attrNameLst>
                                      </p:cBhvr>
                                      <p:to>
                                        <p:clrVal>
                                          <a:srgbClr val="FF1F1F"/>
                                        </p:clrVal>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7" presetClass="emph" presetSubtype="1" nodeType="withEffect">
                                  <p:stCondLst>
                                    <p:cond delay="0"/>
                                  </p:stCondLst>
                                  <p:endCondLst>
                                    <p:cond evt="onNext" delay="0">
                                      <p:tgtEl>
                                        <p:sldTgt/>
                                      </p:tgtEl>
                                    </p:cond>
                                  </p:endCondLst>
                                  <p:childTnLst>
                                    <p:set>
                                      <p:cBhvr>
                                        <p:cTn id="16" dur="indefinite"/>
                                        <p:tgtEl>
                                          <p:spTgt spid="14"/>
                                        </p:tgtEl>
                                        <p:attrNameLst>
                                          <p:attrName>stroke.color</p:attrName>
                                        </p:attrNameLst>
                                      </p:cBhvr>
                                      <p:to>
                                        <p:clrVal>
                                          <a:srgbClr val="FF1F1F"/>
                                        </p:clrVal>
                                      </p:to>
                                    </p:set>
                                    <p:set>
                                      <p:cBhvr>
                                        <p:cTn id="17" dur="indefinite"/>
                                        <p:tgtEl>
                                          <p:spTgt spid="1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3" presetClass="emph" presetSubtype="1" grpId="0" nodeType="withEffect">
                                  <p:stCondLst>
                                    <p:cond delay="0"/>
                                  </p:stCondLst>
                                  <p:childTnLst>
                                    <p:set>
                                      <p:cBhvr override="childStyle">
                                        <p:cTn id="29" dur="indefinite"/>
                                        <p:tgtEl>
                                          <p:spTgt spid="3"/>
                                        </p:tgtEl>
                                        <p:attrNameLst>
                                          <p:attrName>style.color</p:attrName>
                                        </p:attrNameLst>
                                      </p:cBhvr>
                                      <p:to>
                                        <p:clrVal>
                                          <a:srgbClr val="FF1F1F"/>
                                        </p:clrVal>
                                      </p:to>
                                    </p:set>
                                  </p:childTnLst>
                                </p:cTn>
                              </p:par>
                              <p:par>
                                <p:cTn id="30" presetID="1"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7" presetClass="emph" presetSubtype="1" nodeType="withEffect">
                                  <p:stCondLst>
                                    <p:cond delay="0"/>
                                  </p:stCondLst>
                                  <p:endCondLst>
                                    <p:cond evt="onNext" delay="0">
                                      <p:tgtEl>
                                        <p:sldTgt/>
                                      </p:tgtEl>
                                    </p:cond>
                                  </p:endCondLst>
                                  <p:childTnLst>
                                    <p:set>
                                      <p:cBhvr>
                                        <p:cTn id="33" dur="indefinite"/>
                                        <p:tgtEl>
                                          <p:spTgt spid="13"/>
                                        </p:tgtEl>
                                        <p:attrNameLst>
                                          <p:attrName>stroke.color</p:attrName>
                                        </p:attrNameLst>
                                      </p:cBhvr>
                                      <p:to>
                                        <p:clrVal>
                                          <a:srgbClr val="FF1F1F"/>
                                        </p:clrVal>
                                      </p:to>
                                    </p:set>
                                    <p:set>
                                      <p:cBhvr>
                                        <p:cTn id="34" dur="indefinite"/>
                                        <p:tgtEl>
                                          <p:spTgt spid="13"/>
                                        </p:tgtEl>
                                        <p:attrNameLst>
                                          <p:attrName>stroke.on</p:attrName>
                                        </p:attrNameLst>
                                      </p:cBhvr>
                                      <p:to>
                                        <p:strVal val="true"/>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animBg="1"/>
      <p:bldP spid="10" grpId="1" animBg="1"/>
      <p:bldP spid="11" grpId="0"/>
      <p:bldP spid="11" grpId="1"/>
      <p:bldP spid="12" grpId="0"/>
      <p:bldP spid="15" grpId="0" animBg="1"/>
      <p:bldP spid="15" grpId="1" animBg="1"/>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EFCA20-8EF4-5645-813C-8521F656C221}"/>
              </a:ext>
            </a:extLst>
          </p:cNvPr>
          <p:cNvPicPr>
            <a:picLocks noChangeAspect="1"/>
          </p:cNvPicPr>
          <p:nvPr/>
        </p:nvPicPr>
        <p:blipFill>
          <a:blip r:embed="rId2"/>
          <a:stretch>
            <a:fillRect/>
          </a:stretch>
        </p:blipFill>
        <p:spPr>
          <a:xfrm>
            <a:off x="484127" y="1033603"/>
            <a:ext cx="8013700" cy="4559300"/>
          </a:xfrm>
          <a:prstGeom prst="rect">
            <a:avLst/>
          </a:prstGeom>
        </p:spPr>
      </p:pic>
    </p:spTree>
    <p:extLst>
      <p:ext uri="{BB962C8B-B14F-4D97-AF65-F5344CB8AC3E}">
        <p14:creationId xmlns:p14="http://schemas.microsoft.com/office/powerpoint/2010/main" val="2516849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3">
            <a:extLst>
              <a:ext uri="{FF2B5EF4-FFF2-40B4-BE49-F238E27FC236}">
                <a16:creationId xmlns:a16="http://schemas.microsoft.com/office/drawing/2014/main" id="{DD112279-6FA6-C84F-A8E1-5CE47BCAB7D2}"/>
              </a:ext>
            </a:extLst>
          </p:cNvPr>
          <p:cNvSpPr>
            <a:spLocks noGrp="1"/>
          </p:cNvSpPr>
          <p:nvPr>
            <p:ph type="sldNum" sz="quarter" idx="12"/>
          </p:nvPr>
        </p:nvSpPr>
        <p:spPr>
          <a:xfrm>
            <a:off x="7123872" y="6591128"/>
            <a:ext cx="2743200" cy="365125"/>
          </a:xfrm>
        </p:spPr>
        <p:txBody>
          <a:bodyPr/>
          <a:lstStyle/>
          <a:p>
            <a:fld id="{E1FEFE07-F622-415A-B0FA-2B2F38D1F3F0}" type="slidenum">
              <a:rPr lang="en-US" smtClean="0"/>
              <a:t>44</a:t>
            </a:fld>
            <a:endParaRPr lang="en-US" dirty="0"/>
          </a:p>
        </p:txBody>
      </p:sp>
      <p:sp>
        <p:nvSpPr>
          <p:cNvPr id="4" name="TextBox 13">
            <a:extLst>
              <a:ext uri="{FF2B5EF4-FFF2-40B4-BE49-F238E27FC236}">
                <a16:creationId xmlns:a16="http://schemas.microsoft.com/office/drawing/2014/main" id="{66F17E8E-85C8-594D-8812-E3C1BA78585F}"/>
              </a:ext>
            </a:extLst>
          </p:cNvPr>
          <p:cNvSpPr txBox="1"/>
          <p:nvPr/>
        </p:nvSpPr>
        <p:spPr>
          <a:xfrm>
            <a:off x="98792" y="956709"/>
            <a:ext cx="1414302" cy="769441"/>
          </a:xfrm>
          <a:prstGeom prst="rect">
            <a:avLst/>
          </a:prstGeom>
          <a:noFill/>
          <a:ln>
            <a:solidFill>
              <a:schemeClr val="tx1">
                <a:lumMod val="50000"/>
              </a:schemeClr>
            </a:solidFill>
          </a:ln>
        </p:spPr>
        <p:txBody>
          <a:bodyPr wrap="square" rtlCol="0">
            <a:spAutoFit/>
          </a:bodyPr>
          <a:lstStyle/>
          <a:p>
            <a:pPr algn="ctr"/>
            <a:r>
              <a:rPr lang="en-US" sz="2200" dirty="0">
                <a:solidFill>
                  <a:schemeClr val="tx1">
                    <a:lumMod val="50000"/>
                  </a:schemeClr>
                </a:solidFill>
              </a:rPr>
              <a:t>Edge </a:t>
            </a:r>
          </a:p>
          <a:p>
            <a:pPr algn="ctr"/>
            <a:r>
              <a:rPr lang="en-US" sz="2200" dirty="0">
                <a:solidFill>
                  <a:schemeClr val="tx1">
                    <a:lumMod val="50000"/>
                  </a:schemeClr>
                </a:solidFill>
              </a:rPr>
              <a:t>Extraction</a:t>
            </a:r>
          </a:p>
        </p:txBody>
      </p:sp>
      <p:sp>
        <p:nvSpPr>
          <p:cNvPr id="5" name="TextBox 14">
            <a:extLst>
              <a:ext uri="{FF2B5EF4-FFF2-40B4-BE49-F238E27FC236}">
                <a16:creationId xmlns:a16="http://schemas.microsoft.com/office/drawing/2014/main" id="{B4E5F7EB-CEC8-584C-B58B-31F7F052966D}"/>
              </a:ext>
            </a:extLst>
          </p:cNvPr>
          <p:cNvSpPr txBox="1"/>
          <p:nvPr/>
        </p:nvSpPr>
        <p:spPr>
          <a:xfrm>
            <a:off x="1920451" y="956709"/>
            <a:ext cx="772275"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Edge </a:t>
            </a:r>
          </a:p>
          <a:p>
            <a:pPr algn="ctr"/>
            <a:r>
              <a:rPr lang="en-US" sz="2200" dirty="0">
                <a:solidFill>
                  <a:schemeClr val="bg1">
                    <a:lumMod val="65000"/>
                    <a:lumOff val="35000"/>
                  </a:schemeClr>
                </a:solidFill>
              </a:rPr>
              <a:t>Flow</a:t>
            </a:r>
          </a:p>
        </p:txBody>
      </p:sp>
      <p:sp>
        <p:nvSpPr>
          <p:cNvPr id="6" name="Right Arrow 25">
            <a:extLst>
              <a:ext uri="{FF2B5EF4-FFF2-40B4-BE49-F238E27FC236}">
                <a16:creationId xmlns:a16="http://schemas.microsoft.com/office/drawing/2014/main" id="{A43B9742-8B72-C84A-B556-1F3A08224685}"/>
              </a:ext>
            </a:extLst>
          </p:cNvPr>
          <p:cNvSpPr/>
          <p:nvPr/>
        </p:nvSpPr>
        <p:spPr>
          <a:xfrm>
            <a:off x="1582153" y="1203717"/>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7" name="TextBox 26">
            <a:extLst>
              <a:ext uri="{FF2B5EF4-FFF2-40B4-BE49-F238E27FC236}">
                <a16:creationId xmlns:a16="http://schemas.microsoft.com/office/drawing/2014/main" id="{FEE4CCB5-E112-9740-8202-5571989978A3}"/>
              </a:ext>
            </a:extLst>
          </p:cNvPr>
          <p:cNvSpPr txBox="1"/>
          <p:nvPr/>
        </p:nvSpPr>
        <p:spPr>
          <a:xfrm>
            <a:off x="3127088" y="956709"/>
            <a:ext cx="1465609"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Layer Separation</a:t>
            </a:r>
          </a:p>
        </p:txBody>
      </p:sp>
      <p:sp>
        <p:nvSpPr>
          <p:cNvPr id="8" name="Right Arrow 27">
            <a:extLst>
              <a:ext uri="{FF2B5EF4-FFF2-40B4-BE49-F238E27FC236}">
                <a16:creationId xmlns:a16="http://schemas.microsoft.com/office/drawing/2014/main" id="{F9E942B1-7827-094D-BDE0-370DA112F267}"/>
              </a:ext>
            </a:extLst>
          </p:cNvPr>
          <p:cNvSpPr/>
          <p:nvPr/>
        </p:nvSpPr>
        <p:spPr>
          <a:xfrm>
            <a:off x="2750693" y="1203717"/>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9" name="Right Arrow 28">
            <a:extLst>
              <a:ext uri="{FF2B5EF4-FFF2-40B4-BE49-F238E27FC236}">
                <a16:creationId xmlns:a16="http://schemas.microsoft.com/office/drawing/2014/main" id="{157A3A20-71CA-E643-9FC1-D7903109A4FF}"/>
              </a:ext>
            </a:extLst>
          </p:cNvPr>
          <p:cNvSpPr/>
          <p:nvPr/>
        </p:nvSpPr>
        <p:spPr>
          <a:xfrm>
            <a:off x="4650664" y="1203717"/>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sp>
        <p:nvSpPr>
          <p:cNvPr id="10" name="TextBox 29">
            <a:extLst>
              <a:ext uri="{FF2B5EF4-FFF2-40B4-BE49-F238E27FC236}">
                <a16:creationId xmlns:a16="http://schemas.microsoft.com/office/drawing/2014/main" id="{D7E3F5C8-B15A-3543-989E-436836867349}"/>
              </a:ext>
            </a:extLst>
          </p:cNvPr>
          <p:cNvSpPr txBox="1"/>
          <p:nvPr/>
        </p:nvSpPr>
        <p:spPr>
          <a:xfrm>
            <a:off x="4990666" y="956709"/>
            <a:ext cx="1918312" cy="769441"/>
          </a:xfrm>
          <a:prstGeom prst="rect">
            <a:avLst/>
          </a:prstGeom>
          <a:noFill/>
          <a:ln>
            <a:solidFill>
              <a:schemeClr val="bg1">
                <a:lumMod val="65000"/>
                <a:lumOff val="35000"/>
              </a:schemeClr>
            </a:solidFill>
          </a:ln>
        </p:spPr>
        <p:txBody>
          <a:bodyPr wrap="square" rtlCol="0">
            <a:spAutoFit/>
          </a:bodyPr>
          <a:lstStyle/>
          <a:p>
            <a:pPr algn="ctr"/>
            <a:r>
              <a:rPr lang="en-US" sz="2200" dirty="0">
                <a:solidFill>
                  <a:schemeClr val="bg1">
                    <a:lumMod val="65000"/>
                    <a:lumOff val="35000"/>
                  </a:schemeClr>
                </a:solidFill>
              </a:rPr>
              <a:t>Initial</a:t>
            </a:r>
            <a:br>
              <a:rPr lang="en-US" sz="2200" dirty="0">
                <a:solidFill>
                  <a:schemeClr val="bg1">
                    <a:lumMod val="65000"/>
                    <a:lumOff val="35000"/>
                  </a:schemeClr>
                </a:solidFill>
              </a:rPr>
            </a:br>
            <a:r>
              <a:rPr lang="en-US" sz="2200" dirty="0">
                <a:solidFill>
                  <a:schemeClr val="bg1">
                    <a:lumMod val="65000"/>
                    <a:lumOff val="35000"/>
                  </a:schemeClr>
                </a:solidFill>
              </a:rPr>
              <a:t>Decomposition</a:t>
            </a:r>
          </a:p>
        </p:txBody>
      </p:sp>
      <p:sp>
        <p:nvSpPr>
          <p:cNvPr id="11" name="TextBox 30">
            <a:extLst>
              <a:ext uri="{FF2B5EF4-FFF2-40B4-BE49-F238E27FC236}">
                <a16:creationId xmlns:a16="http://schemas.microsoft.com/office/drawing/2014/main" id="{C0858207-348F-7A49-87F8-9379F89AA531}"/>
              </a:ext>
            </a:extLst>
          </p:cNvPr>
          <p:cNvSpPr txBox="1"/>
          <p:nvPr/>
        </p:nvSpPr>
        <p:spPr>
          <a:xfrm>
            <a:off x="7305241" y="966876"/>
            <a:ext cx="1689714" cy="769441"/>
          </a:xfrm>
          <a:prstGeom prst="rect">
            <a:avLst/>
          </a:prstGeom>
          <a:noFill/>
          <a:ln>
            <a:solidFill>
              <a:schemeClr val="tx1"/>
            </a:solidFill>
          </a:ln>
        </p:spPr>
        <p:txBody>
          <a:bodyPr wrap="square" rtlCol="0">
            <a:spAutoFit/>
          </a:bodyPr>
          <a:lstStyle/>
          <a:p>
            <a:pPr algn="ctr"/>
            <a:r>
              <a:rPr lang="en-US" sz="2200" dirty="0"/>
              <a:t>Alternating</a:t>
            </a:r>
          </a:p>
          <a:p>
            <a:pPr algn="ctr"/>
            <a:r>
              <a:rPr lang="en-US" sz="2200" dirty="0"/>
              <a:t>Optimization</a:t>
            </a:r>
          </a:p>
        </p:txBody>
      </p:sp>
      <p:sp>
        <p:nvSpPr>
          <p:cNvPr id="12" name="Right Arrow 31">
            <a:extLst>
              <a:ext uri="{FF2B5EF4-FFF2-40B4-BE49-F238E27FC236}">
                <a16:creationId xmlns:a16="http://schemas.microsoft.com/office/drawing/2014/main" id="{A74AE71E-B633-BF4D-B3D4-3ECE4B89D266}"/>
              </a:ext>
            </a:extLst>
          </p:cNvPr>
          <p:cNvSpPr/>
          <p:nvPr/>
        </p:nvSpPr>
        <p:spPr>
          <a:xfrm>
            <a:off x="6966944" y="1213884"/>
            <a:ext cx="280331" cy="212204"/>
          </a:xfrm>
          <a:prstGeom prst="rightArrow">
            <a:avLst>
              <a:gd name="adj1" fmla="val 25797"/>
              <a:gd name="adj2" fmla="val 67913"/>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lumMod val="85000"/>
                </a:schemeClr>
              </a:solidFill>
            </a:endParaRPr>
          </a:p>
        </p:txBody>
      </p:sp>
      <p:pic>
        <p:nvPicPr>
          <p:cNvPr id="14" name="dorm_iteration.mp4">
            <a:hlinkClick r:id="" action="ppaction://media"/>
            <a:extLst>
              <a:ext uri="{FF2B5EF4-FFF2-40B4-BE49-F238E27FC236}">
                <a16:creationId xmlns:a16="http://schemas.microsoft.com/office/drawing/2014/main" id="{F7347D1A-7CEF-9D42-8F5A-6B901B07AC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5943" y="1928326"/>
            <a:ext cx="7475838" cy="4450459"/>
          </a:xfrm>
          <a:prstGeom prst="rect">
            <a:avLst/>
          </a:prstGeom>
        </p:spPr>
      </p:pic>
    </p:spTree>
    <p:extLst>
      <p:ext uri="{BB962C8B-B14F-4D97-AF65-F5344CB8AC3E}">
        <p14:creationId xmlns:p14="http://schemas.microsoft.com/office/powerpoint/2010/main" val="28181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9882" y="2265793"/>
            <a:ext cx="7764235" cy="2852737"/>
          </a:xfrm>
        </p:spPr>
        <p:txBody>
          <a:bodyPr/>
          <a:lstStyle/>
          <a:p>
            <a:r>
              <a:rPr lang="en-US" altLang="zh-CN" dirty="0"/>
              <a:t>Results</a:t>
            </a:r>
            <a:r>
              <a:rPr lang="zh-CN" altLang="en-US" dirty="0"/>
              <a:t> </a:t>
            </a:r>
            <a:r>
              <a:rPr lang="en-US" altLang="zh-CN" dirty="0"/>
              <a:t>&amp;</a:t>
            </a:r>
            <a:r>
              <a:rPr lang="zh-CN" altLang="en-US" dirty="0"/>
              <a:t> </a:t>
            </a:r>
            <a:r>
              <a:rPr lang="en-US" altLang="zh-CN" dirty="0"/>
              <a:t>applications</a:t>
            </a:r>
            <a:endParaRPr lang="zh-CN" altLang="en-US" dirty="0"/>
          </a:p>
        </p:txBody>
      </p:sp>
    </p:spTree>
    <p:extLst>
      <p:ext uri="{BB962C8B-B14F-4D97-AF65-F5344CB8AC3E}">
        <p14:creationId xmlns:p14="http://schemas.microsoft.com/office/powerpoint/2010/main" val="1700105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us_station1_switch">
            <a:hlinkClick r:id="" action="ppaction://media"/>
            <a:extLst>
              <a:ext uri="{FF2B5EF4-FFF2-40B4-BE49-F238E27FC236}">
                <a16:creationId xmlns:a16="http://schemas.microsoft.com/office/drawing/2014/main" id="{F284CE3E-96BE-E146-9529-505CF393332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06764" y="325464"/>
            <a:ext cx="8927024" cy="5021451"/>
          </a:xfrm>
          <a:prstGeom prst="rect">
            <a:avLst/>
          </a:prstGeom>
        </p:spPr>
      </p:pic>
      <p:pic>
        <p:nvPicPr>
          <p:cNvPr id="3" name="Picture 1">
            <a:extLst>
              <a:ext uri="{FF2B5EF4-FFF2-40B4-BE49-F238E27FC236}">
                <a16:creationId xmlns:a16="http://schemas.microsoft.com/office/drawing/2014/main" id="{BE383F34-0F6C-2F43-8A2B-395A49A8E95D}"/>
              </a:ext>
            </a:extLst>
          </p:cNvPr>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06766" y="325464"/>
            <a:ext cx="8927024" cy="5021451"/>
          </a:xfrm>
          <a:prstGeom prst="rect">
            <a:avLst/>
          </a:prstGeom>
        </p:spPr>
      </p:pic>
      <p:pic>
        <p:nvPicPr>
          <p:cNvPr id="4" name="Picture 3">
            <a:extLst>
              <a:ext uri="{FF2B5EF4-FFF2-40B4-BE49-F238E27FC236}">
                <a16:creationId xmlns:a16="http://schemas.microsoft.com/office/drawing/2014/main" id="{C6F85E83-6995-EA47-88F5-4D0E95D631AC}"/>
              </a:ext>
            </a:extLst>
          </p:cNvPr>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06766" y="325464"/>
            <a:ext cx="8927024" cy="5021451"/>
          </a:xfrm>
          <a:prstGeom prst="rect">
            <a:avLst/>
          </a:prstGeom>
        </p:spPr>
      </p:pic>
      <p:pic>
        <p:nvPicPr>
          <p:cNvPr id="5" name="bus_station1_switch">
            <a:hlinkClick r:id="" action="ppaction://media"/>
            <a:extLst>
              <a:ext uri="{FF2B5EF4-FFF2-40B4-BE49-F238E27FC236}">
                <a16:creationId xmlns:a16="http://schemas.microsoft.com/office/drawing/2014/main" id="{65FB4648-CE2C-AA49-8F52-B729E35F6EF4}"/>
              </a:ext>
            </a:extLst>
          </p:cNvPr>
          <p:cNvPicPr>
            <a:picLocks noChangeAspect="1"/>
          </p:cNvPicPr>
          <p:nvPr>
            <a:videoFile r:link="rId4"/>
            <p:extLst>
              <p:ext uri="{DAA4B4D4-6D71-4841-9C94-3DE7FCFB9230}">
                <p14:media xmlns:p14="http://schemas.microsoft.com/office/powerpoint/2010/main" r:link="rId3"/>
              </p:ext>
            </p:extLst>
          </p:nvPr>
        </p:nvPicPr>
        <p:blipFill>
          <a:blip r:embed="rId15"/>
          <a:stretch>
            <a:fillRect/>
          </a:stretch>
        </p:blipFill>
        <p:spPr>
          <a:xfrm>
            <a:off x="106762" y="325464"/>
            <a:ext cx="8927024" cy="5021451"/>
          </a:xfrm>
          <a:prstGeom prst="rect">
            <a:avLst/>
          </a:prstGeom>
        </p:spPr>
      </p:pic>
      <p:pic>
        <p:nvPicPr>
          <p:cNvPr id="6" name="bus_station1_input">
            <a:hlinkClick r:id="" action="ppaction://media"/>
            <a:extLst>
              <a:ext uri="{FF2B5EF4-FFF2-40B4-BE49-F238E27FC236}">
                <a16:creationId xmlns:a16="http://schemas.microsoft.com/office/drawing/2014/main" id="{51B817D7-82DA-CC4E-8847-2BFD408F0C51}"/>
              </a:ext>
            </a:extLst>
          </p:cNvPr>
          <p:cNvPicPr>
            <a:picLocks noChangeAspect="1"/>
          </p:cNvPicPr>
          <p:nvPr>
            <a:videoFile r:link="rId6"/>
            <p:extLst>
              <p:ext uri="{DAA4B4D4-6D71-4841-9C94-3DE7FCFB9230}">
                <p14:media xmlns:p14="http://schemas.microsoft.com/office/powerpoint/2010/main" r:link="rId5"/>
              </p:ext>
            </p:extLst>
          </p:nvPr>
        </p:nvPicPr>
        <p:blipFill>
          <a:blip r:embed="rId16"/>
          <a:stretch>
            <a:fillRect/>
          </a:stretch>
        </p:blipFill>
        <p:spPr>
          <a:xfrm>
            <a:off x="106766" y="325464"/>
            <a:ext cx="8927024" cy="5021451"/>
          </a:xfrm>
          <a:prstGeom prst="rect">
            <a:avLst/>
          </a:prstGeom>
        </p:spPr>
      </p:pic>
      <p:pic>
        <p:nvPicPr>
          <p:cNvPr id="7" name="bus_station1_fullseq">
            <a:hlinkClick r:id="" action="ppaction://media"/>
            <a:extLst>
              <a:ext uri="{FF2B5EF4-FFF2-40B4-BE49-F238E27FC236}">
                <a16:creationId xmlns:a16="http://schemas.microsoft.com/office/drawing/2014/main" id="{7B658FBE-A8C9-9344-ACDB-437F4C41EE7B}"/>
              </a:ext>
            </a:extLst>
          </p:cNvPr>
          <p:cNvPicPr>
            <a:picLocks noChangeAspect="1"/>
          </p:cNvPicPr>
          <p:nvPr>
            <a:videoFile r:link="rId8"/>
            <p:extLst>
              <p:ext uri="{DAA4B4D4-6D71-4841-9C94-3DE7FCFB9230}">
                <p14:media xmlns:p14="http://schemas.microsoft.com/office/powerpoint/2010/main" r:link="rId7"/>
              </p:ext>
            </p:extLst>
          </p:nvPr>
        </p:nvPicPr>
        <p:blipFill>
          <a:blip r:embed="rId17"/>
          <a:stretch>
            <a:fillRect/>
          </a:stretch>
        </p:blipFill>
        <p:spPr>
          <a:xfrm>
            <a:off x="106766" y="325464"/>
            <a:ext cx="8927024" cy="5021451"/>
          </a:xfrm>
          <a:prstGeom prst="rect">
            <a:avLst/>
          </a:prstGeom>
        </p:spPr>
      </p:pic>
      <p:sp>
        <p:nvSpPr>
          <p:cNvPr id="9" name="Rectangle 8">
            <a:extLst>
              <a:ext uri="{FF2B5EF4-FFF2-40B4-BE49-F238E27FC236}">
                <a16:creationId xmlns:a16="http://schemas.microsoft.com/office/drawing/2014/main" id="{2E73E71D-13AA-E043-9C25-37371C6D164B}"/>
              </a:ext>
            </a:extLst>
          </p:cNvPr>
          <p:cNvSpPr/>
          <p:nvPr/>
        </p:nvSpPr>
        <p:spPr>
          <a:xfrm>
            <a:off x="2704160" y="5947761"/>
            <a:ext cx="4986491"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Captured sequence</a:t>
            </a:r>
          </a:p>
        </p:txBody>
      </p:sp>
      <p:sp>
        <p:nvSpPr>
          <p:cNvPr id="10" name="Rectangle 12">
            <a:extLst>
              <a:ext uri="{FF2B5EF4-FFF2-40B4-BE49-F238E27FC236}">
                <a16:creationId xmlns:a16="http://schemas.microsoft.com/office/drawing/2014/main" id="{C754A4F4-41C3-F44D-8532-94D09ADD93CD}"/>
              </a:ext>
            </a:extLst>
          </p:cNvPr>
          <p:cNvSpPr/>
          <p:nvPr/>
        </p:nvSpPr>
        <p:spPr>
          <a:xfrm>
            <a:off x="2475874" y="5947761"/>
            <a:ext cx="5917843"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Obstruction free image</a:t>
            </a:r>
          </a:p>
        </p:txBody>
      </p:sp>
      <p:sp>
        <p:nvSpPr>
          <p:cNvPr id="11" name="Rectangle 13">
            <a:extLst>
              <a:ext uri="{FF2B5EF4-FFF2-40B4-BE49-F238E27FC236}">
                <a16:creationId xmlns:a16="http://schemas.microsoft.com/office/drawing/2014/main" id="{224DE13D-F761-B947-9FA5-ACDEE3407216}"/>
              </a:ext>
            </a:extLst>
          </p:cNvPr>
          <p:cNvSpPr/>
          <p:nvPr/>
        </p:nvSpPr>
        <p:spPr>
          <a:xfrm>
            <a:off x="1959900" y="5947761"/>
            <a:ext cx="7405157"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Five sampled frames as input</a:t>
            </a:r>
          </a:p>
        </p:txBody>
      </p:sp>
      <p:sp>
        <p:nvSpPr>
          <p:cNvPr id="12" name="Rectangle 14">
            <a:extLst>
              <a:ext uri="{FF2B5EF4-FFF2-40B4-BE49-F238E27FC236}">
                <a16:creationId xmlns:a16="http://schemas.microsoft.com/office/drawing/2014/main" id="{626D60FD-F078-0045-8410-F013CF832094}"/>
              </a:ext>
            </a:extLst>
          </p:cNvPr>
          <p:cNvSpPr/>
          <p:nvPr/>
        </p:nvSpPr>
        <p:spPr>
          <a:xfrm>
            <a:off x="1955462" y="5947761"/>
            <a:ext cx="7188538"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A sampled frame from input</a:t>
            </a:r>
          </a:p>
        </p:txBody>
      </p:sp>
    </p:spTree>
    <p:extLst>
      <p:ext uri="{BB962C8B-B14F-4D97-AF65-F5344CB8AC3E}">
        <p14:creationId xmlns:p14="http://schemas.microsoft.com/office/powerpoint/2010/main" val="261032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2550" fill="hold"/>
                                        <p:tgtEl>
                                          <p:spTgt spid="6"/>
                                        </p:tgtEl>
                                      </p:cBhvr>
                                    </p:cmd>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md type="call" cmd="stop">
                                      <p:cBhvr>
                                        <p:cTn id="15" dur="1">
                                          <p:stCondLst>
                                            <p:cond delay="0"/>
                                          </p:stCondLst>
                                        </p:cTn>
                                        <p:tgtEl>
                                          <p:spTgt spid="7"/>
                                        </p:tgtEl>
                                      </p:cBhvr>
                                    </p:cmd>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6"/>
                                        </p:tgtEl>
                                        <p:attrNameLst>
                                          <p:attrName>style.visibility</p:attrName>
                                        </p:attrNameLst>
                                      </p:cBhvr>
                                      <p:to>
                                        <p:strVal val="hidden"/>
                                      </p:to>
                                    </p:set>
                                    <p:cmd type="call" cmd="stop">
                                      <p:cBhvr>
                                        <p:cTn id="26" dur="1">
                                          <p:stCondLst>
                                            <p:cond delay="0"/>
                                          </p:stCondLst>
                                        </p:cTn>
                                        <p:tgtEl>
                                          <p:spTgt spid="6"/>
                                        </p:tgtEl>
                                      </p:cBhvr>
                                    </p:cmd>
                                  </p:childTnLst>
                                </p:cTn>
                              </p:par>
                              <p:par>
                                <p:cTn id="27" presetID="1"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xit" presetSubtype="0" fill="hold" nodeType="withEffect">
                                  <p:stCondLst>
                                    <p:cond delay="50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grpId="2" nodeType="withEffect">
                                  <p:stCondLst>
                                    <p:cond delay="50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grpId="0" nodeType="withEffect">
                                  <p:stCondLst>
                                    <p:cond delay="50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mediacall" presetSubtype="0" fill="hold" nodeType="withEffect">
                                  <p:stCondLst>
                                    <p:cond delay="500"/>
                                  </p:stCondLst>
                                  <p:childTnLst>
                                    <p:cmd type="call" cmd="playFrom(0.0)">
                                      <p:cBhvr>
                                        <p:cTn id="36" dur="1200" fill="hold"/>
                                        <p:tgtEl>
                                          <p:spTgt spid="5"/>
                                        </p:tgtEl>
                                      </p:cBhvr>
                                    </p:cmd>
                                  </p:childTnLst>
                                </p:cTn>
                              </p:par>
                            </p:childTnLst>
                          </p:cTn>
                        </p:par>
                        <p:par>
                          <p:cTn id="37" fill="hold">
                            <p:stCondLst>
                              <p:cond delay="170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5"/>
                                        </p:tgtEl>
                                        <p:attrNameLst>
                                          <p:attrName>style.visibility</p:attrName>
                                        </p:attrNameLst>
                                      </p:cBhvr>
                                      <p:to>
                                        <p:strVal val="hidden"/>
                                      </p:to>
                                    </p:set>
                                    <p:cmd type="call" cmd="stop">
                                      <p:cBhvr>
                                        <p:cTn id="44" dur="1">
                                          <p:stCondLst>
                                            <p:cond delay="0"/>
                                          </p:stCondLst>
                                        </p:cTn>
                                        <p:tgtEl>
                                          <p:spTgt spid="5"/>
                                        </p:tgtEl>
                                      </p:cBhvr>
                                    </p:cmd>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2"/>
                                        </p:tgtEl>
                                        <p:attrNameLst>
                                          <p:attrName>style.visibility</p:attrName>
                                        </p:attrNameLst>
                                      </p:cBhvr>
                                      <p:to>
                                        <p:strVal val="hidden"/>
                                      </p:to>
                                    </p:set>
                                  </p:childTnLst>
                                </p:cTn>
                              </p:par>
                              <p:par>
                                <p:cTn id="61" presetID="1" presetClass="entr" presetSubtype="0" fill="hold" grpId="2"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fill="hold" display="0">
                  <p:stCondLst>
                    <p:cond delay="indefinite"/>
                  </p:stCondLst>
                </p:cTn>
                <p:tgtEl>
                  <p:spTgt spid="2"/>
                </p:tgtEl>
              </p:cMediaNode>
            </p:video>
            <p:video>
              <p:cMediaNode vol="80000" mute="1">
                <p:cTn id="66" repeatCount="indefinite" fill="hold" display="0">
                  <p:stCondLst>
                    <p:cond delay="indefinite"/>
                  </p:stCondLst>
                  <p:endCondLst>
                    <p:cond evt="onNext" delay="0">
                      <p:tgtEl>
                        <p:sldTgt/>
                      </p:tgtEl>
                    </p:cond>
                  </p:endCondLst>
                </p:cTn>
                <p:tgtEl>
                  <p:spTgt spid="7"/>
                </p:tgtEl>
              </p:cMediaNode>
            </p:video>
            <p:video>
              <p:cMediaNode vol="80000" mute="1">
                <p:cTn id="67" fill="hold" display="0">
                  <p:stCondLst>
                    <p:cond delay="indefinite"/>
                  </p:stCondLst>
                </p:cTn>
                <p:tgtEl>
                  <p:spTgt spid="5"/>
                </p:tgtEl>
              </p:cMediaNode>
            </p:video>
            <p:video>
              <p:cMediaNode vol="80000">
                <p:cTn id="68" fill="hold" display="0">
                  <p:stCondLst>
                    <p:cond delay="indefinite"/>
                  </p:stCondLst>
                </p:cTn>
                <p:tgtEl>
                  <p:spTgt spid="6"/>
                </p:tgtEl>
              </p:cMediaNode>
            </p:video>
          </p:childTnLst>
        </p:cTn>
      </p:par>
    </p:tnLst>
    <p:bldLst>
      <p:bldP spid="9" grpId="0"/>
      <p:bldP spid="10" grpId="0"/>
      <p:bldP spid="10" grpId="1"/>
      <p:bldP spid="10" grpId="2"/>
      <p:bldP spid="11" grpId="0"/>
      <p:bldP spid="11" grpId="1"/>
      <p:bldP spid="11" grpId="2"/>
      <p:bldP spid="12" grpId="0"/>
      <p:bldP spid="1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35A8342-FC58-BF44-A358-46998E76AA46}"/>
              </a:ext>
            </a:extLst>
          </p:cNvPr>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00739" y="185980"/>
            <a:ext cx="8927023" cy="5021451"/>
          </a:xfrm>
          <a:prstGeom prst="rect">
            <a:avLst/>
          </a:prstGeom>
        </p:spPr>
      </p:pic>
      <p:pic>
        <p:nvPicPr>
          <p:cNvPr id="3" name="Picture 3">
            <a:extLst>
              <a:ext uri="{FF2B5EF4-FFF2-40B4-BE49-F238E27FC236}">
                <a16:creationId xmlns:a16="http://schemas.microsoft.com/office/drawing/2014/main" id="{D5AA9D7C-003E-014B-AE40-F6F3D817D6A3}"/>
              </a:ext>
            </a:extLst>
          </p:cNvPr>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0739" y="185980"/>
            <a:ext cx="8927023" cy="5021451"/>
          </a:xfrm>
          <a:prstGeom prst="rect">
            <a:avLst/>
          </a:prstGeom>
        </p:spPr>
      </p:pic>
      <p:pic>
        <p:nvPicPr>
          <p:cNvPr id="4" name="Picture 5">
            <a:extLst>
              <a:ext uri="{FF2B5EF4-FFF2-40B4-BE49-F238E27FC236}">
                <a16:creationId xmlns:a16="http://schemas.microsoft.com/office/drawing/2014/main" id="{22B5C373-BA18-664A-BBA8-D21E16B8CBA9}"/>
              </a:ext>
            </a:extLst>
          </p:cNvPr>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100739" y="185980"/>
            <a:ext cx="8927023" cy="5021451"/>
          </a:xfrm>
          <a:prstGeom prst="rect">
            <a:avLst/>
          </a:prstGeom>
        </p:spPr>
      </p:pic>
      <p:sp>
        <p:nvSpPr>
          <p:cNvPr id="6" name="Rectangle 8">
            <a:extLst>
              <a:ext uri="{FF2B5EF4-FFF2-40B4-BE49-F238E27FC236}">
                <a16:creationId xmlns:a16="http://schemas.microsoft.com/office/drawing/2014/main" id="{ADD5C3FF-7EE3-CD42-8260-61E43482CBF7}"/>
              </a:ext>
            </a:extLst>
          </p:cNvPr>
          <p:cNvSpPr/>
          <p:nvPr/>
        </p:nvSpPr>
        <p:spPr>
          <a:xfrm>
            <a:off x="2028934" y="5843109"/>
            <a:ext cx="6189739"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A sample frame from input</a:t>
            </a:r>
          </a:p>
        </p:txBody>
      </p:sp>
      <p:sp>
        <p:nvSpPr>
          <p:cNvPr id="7" name="Rectangle 12">
            <a:extLst>
              <a:ext uri="{FF2B5EF4-FFF2-40B4-BE49-F238E27FC236}">
                <a16:creationId xmlns:a16="http://schemas.microsoft.com/office/drawing/2014/main" id="{8092DF62-EBDB-4A48-8F30-D15042CAC37C}"/>
              </a:ext>
            </a:extLst>
          </p:cNvPr>
          <p:cNvSpPr/>
          <p:nvPr/>
        </p:nvSpPr>
        <p:spPr>
          <a:xfrm>
            <a:off x="2153359" y="5843109"/>
            <a:ext cx="5866687"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Reflection (brightness x2)</a:t>
            </a:r>
          </a:p>
        </p:txBody>
      </p:sp>
      <p:cxnSp>
        <p:nvCxnSpPr>
          <p:cNvPr id="8" name="Straight Arrow Connector 13">
            <a:extLst>
              <a:ext uri="{FF2B5EF4-FFF2-40B4-BE49-F238E27FC236}">
                <a16:creationId xmlns:a16="http://schemas.microsoft.com/office/drawing/2014/main" id="{57BD1FDD-630E-654B-919B-9F4AAAB6B814}"/>
              </a:ext>
            </a:extLst>
          </p:cNvPr>
          <p:cNvCxnSpPr>
            <a:cxnSpLocks/>
          </p:cNvCxnSpPr>
          <p:nvPr/>
        </p:nvCxnSpPr>
        <p:spPr>
          <a:xfrm flipV="1">
            <a:off x="2153359" y="5058084"/>
            <a:ext cx="243309" cy="7"/>
          </a:xfrm>
          <a:prstGeom prst="straightConnector1">
            <a:avLst/>
          </a:prstGeom>
          <a:ln w="571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15">
            <a:extLst>
              <a:ext uri="{FF2B5EF4-FFF2-40B4-BE49-F238E27FC236}">
                <a16:creationId xmlns:a16="http://schemas.microsoft.com/office/drawing/2014/main" id="{09543FC0-9C7F-8F42-903D-6E668B4DAFCB}"/>
              </a:ext>
            </a:extLst>
          </p:cNvPr>
          <p:cNvSpPr/>
          <p:nvPr/>
        </p:nvSpPr>
        <p:spPr>
          <a:xfrm>
            <a:off x="3548356" y="5886909"/>
            <a:ext cx="2475447"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Reflection</a:t>
            </a:r>
          </a:p>
        </p:txBody>
      </p:sp>
    </p:spTree>
    <p:extLst>
      <p:ext uri="{BB962C8B-B14F-4D97-AF65-F5344CB8AC3E}">
        <p14:creationId xmlns:p14="http://schemas.microsoft.com/office/powerpoint/2010/main" val="243122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2"/>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xit" presetSubtype="0" fill="hold" grpId="1"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3"/>
                                        </p:tgtEl>
                                        <p:attrNameLst>
                                          <p:attrName>style.visibility</p:attrName>
                                        </p:attrNameLst>
                                      </p:cBhvr>
                                      <p:to>
                                        <p:strVal val="hidden"/>
                                      </p:to>
                                    </p:set>
                                  </p:childTnLst>
                                </p:cTn>
                              </p:par>
                              <p:par>
                                <p:cTn id="44" presetID="1" presetClass="exit" presetSubtype="0" fill="hold" grpId="2" nodeType="with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ntr" presetSubtype="0" fill="hold" grpId="2"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bldP spid="7" grpId="1"/>
      <p:bldP spid="7" grpId="2"/>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allery_input">
            <a:hlinkClick r:id="" action="ppaction://media"/>
            <a:extLst>
              <a:ext uri="{FF2B5EF4-FFF2-40B4-BE49-F238E27FC236}">
                <a16:creationId xmlns:a16="http://schemas.microsoft.com/office/drawing/2014/main" id="{B3BC4C0C-B6E0-0F4E-B1E1-24ECD75621F5}"/>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816762" y="123987"/>
            <a:ext cx="7510476" cy="5632857"/>
          </a:xfrm>
          <a:prstGeom prst="rect">
            <a:avLst/>
          </a:prstGeom>
        </p:spPr>
      </p:pic>
      <p:pic>
        <p:nvPicPr>
          <p:cNvPr id="3" name="Picture 5">
            <a:extLst>
              <a:ext uri="{FF2B5EF4-FFF2-40B4-BE49-F238E27FC236}">
                <a16:creationId xmlns:a16="http://schemas.microsoft.com/office/drawing/2014/main" id="{60EC31A3-6FF6-7B4F-A723-B4DC7423BFDA}"/>
              </a:ext>
            </a:extLst>
          </p:cNvPr>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26538" y="131319"/>
            <a:ext cx="7494417" cy="5620813"/>
          </a:xfrm>
          <a:prstGeom prst="rect">
            <a:avLst/>
          </a:prstGeom>
        </p:spPr>
      </p:pic>
      <p:pic>
        <p:nvPicPr>
          <p:cNvPr id="4" name="Picture 7">
            <a:extLst>
              <a:ext uri="{FF2B5EF4-FFF2-40B4-BE49-F238E27FC236}">
                <a16:creationId xmlns:a16="http://schemas.microsoft.com/office/drawing/2014/main" id="{B76AB440-28E6-2244-A89D-0ED518911A75}"/>
              </a:ext>
            </a:extLst>
          </p:cNvPr>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816762" y="123987"/>
            <a:ext cx="7510476" cy="5632857"/>
          </a:xfrm>
          <a:prstGeom prst="rect">
            <a:avLst/>
          </a:prstGeom>
        </p:spPr>
      </p:pic>
      <p:sp>
        <p:nvSpPr>
          <p:cNvPr id="5" name="Rectangle 11">
            <a:extLst>
              <a:ext uri="{FF2B5EF4-FFF2-40B4-BE49-F238E27FC236}">
                <a16:creationId xmlns:a16="http://schemas.microsoft.com/office/drawing/2014/main" id="{1794BD84-C097-4442-BAC5-0C1B76628241}"/>
              </a:ext>
            </a:extLst>
          </p:cNvPr>
          <p:cNvSpPr/>
          <p:nvPr/>
        </p:nvSpPr>
        <p:spPr>
          <a:xfrm>
            <a:off x="2066527" y="5942058"/>
            <a:ext cx="6411046"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A sampled frame from input</a:t>
            </a:r>
          </a:p>
        </p:txBody>
      </p:sp>
      <p:sp>
        <p:nvSpPr>
          <p:cNvPr id="6" name="Rectangle 13">
            <a:extLst>
              <a:ext uri="{FF2B5EF4-FFF2-40B4-BE49-F238E27FC236}">
                <a16:creationId xmlns:a16="http://schemas.microsoft.com/office/drawing/2014/main" id="{B74E7275-FD25-004F-AD90-632B380F35F8}"/>
              </a:ext>
            </a:extLst>
          </p:cNvPr>
          <p:cNvSpPr/>
          <p:nvPr/>
        </p:nvSpPr>
        <p:spPr>
          <a:xfrm>
            <a:off x="2277153" y="5942058"/>
            <a:ext cx="5318995"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Obstruction-free image</a:t>
            </a:r>
          </a:p>
        </p:txBody>
      </p:sp>
      <p:sp>
        <p:nvSpPr>
          <p:cNvPr id="8" name="Rectangle 10">
            <a:extLst>
              <a:ext uri="{FF2B5EF4-FFF2-40B4-BE49-F238E27FC236}">
                <a16:creationId xmlns:a16="http://schemas.microsoft.com/office/drawing/2014/main" id="{02C6141F-B67B-9E4A-B508-F4909A152BCA}"/>
              </a:ext>
            </a:extLst>
          </p:cNvPr>
          <p:cNvSpPr/>
          <p:nvPr/>
        </p:nvSpPr>
        <p:spPr>
          <a:xfrm>
            <a:off x="2731238" y="5942058"/>
            <a:ext cx="4448484"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Seven input frames</a:t>
            </a:r>
          </a:p>
        </p:txBody>
      </p:sp>
    </p:spTree>
    <p:extLst>
      <p:ext uri="{BB962C8B-B14F-4D97-AF65-F5344CB8AC3E}">
        <p14:creationId xmlns:p14="http://schemas.microsoft.com/office/powerpoint/2010/main" val="388739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
                                        </p:tgtEl>
                                        <p:attrNameLst>
                                          <p:attrName>style.visibility</p:attrName>
                                        </p:attrNameLst>
                                      </p:cBhvr>
                                      <p:to>
                                        <p:strVal val="hidden"/>
                                      </p:to>
                                    </p:set>
                                    <p:cmd type="call" cmd="stop">
                                      <p:cBhvr>
                                        <p:cTn id="15" dur="1">
                                          <p:stCondLst>
                                            <p:cond delay="0"/>
                                          </p:stCondLst>
                                        </p:cTn>
                                        <p:tgtEl>
                                          <p:spTgt spid="2"/>
                                        </p:tgtEl>
                                      </p:cBhvr>
                                    </p:cmd>
                                  </p:childTnLst>
                                </p:cTn>
                              </p:par>
                              <p:par>
                                <p:cTn id="16" presetID="1" presetClass="exit"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xit" presetSubtype="0" fill="hold" grpId="3" nodeType="with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2"/>
                </p:tgtEl>
              </p:cMediaNode>
            </p:video>
          </p:childTnLst>
        </p:cTn>
      </p:par>
    </p:tnLst>
    <p:bldLst>
      <p:bldP spid="5" grpId="2"/>
      <p:bldP spid="5" grpId="3"/>
      <p:bldP spid="6"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iggraph1_10_switch.mp4">
            <a:hlinkClick r:id="" action="ppaction://media"/>
            <a:extLst>
              <a:ext uri="{FF2B5EF4-FFF2-40B4-BE49-F238E27FC236}">
                <a16:creationId xmlns:a16="http://schemas.microsoft.com/office/drawing/2014/main" id="{D1ACBA3C-1045-0747-B24A-D44F75B868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5722" y="624774"/>
            <a:ext cx="8632556" cy="4855813"/>
          </a:xfrm>
          <a:prstGeom prst="rect">
            <a:avLst/>
          </a:prstGeom>
        </p:spPr>
      </p:pic>
    </p:spTree>
    <p:extLst>
      <p:ext uri="{BB962C8B-B14F-4D97-AF65-F5344CB8AC3E}">
        <p14:creationId xmlns:p14="http://schemas.microsoft.com/office/powerpoint/2010/main" val="1737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rm1_switch.mp4">
            <a:hlinkClick r:id="" action="ppaction://media"/>
            <a:extLst>
              <a:ext uri="{FF2B5EF4-FFF2-40B4-BE49-F238E27FC236}">
                <a16:creationId xmlns:a16="http://schemas.microsoft.com/office/drawing/2014/main" id="{6ADD05EA-DEC2-7E42-8E42-5648D5E524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4289" y="891252"/>
            <a:ext cx="8590344" cy="4832068"/>
          </a:xfrm>
          <a:prstGeom prst="rect">
            <a:avLst/>
          </a:prstGeom>
        </p:spPr>
      </p:pic>
    </p:spTree>
    <p:extLst>
      <p:ext uri="{BB962C8B-B14F-4D97-AF65-F5344CB8AC3E}">
        <p14:creationId xmlns:p14="http://schemas.microsoft.com/office/powerpoint/2010/main" val="103534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in1_switch.mp4">
            <a:hlinkClick r:id="" action="ppaction://media"/>
            <a:extLst>
              <a:ext uri="{FF2B5EF4-FFF2-40B4-BE49-F238E27FC236}">
                <a16:creationId xmlns:a16="http://schemas.microsoft.com/office/drawing/2014/main" id="{1B1B9CC3-3267-7341-9947-05E2BF0FB4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51678" y="325465"/>
            <a:ext cx="3277892" cy="5827363"/>
          </a:xfrm>
          <a:prstGeom prst="rect">
            <a:avLst/>
          </a:prstGeom>
        </p:spPr>
      </p:pic>
    </p:spTree>
    <p:extLst>
      <p:ext uri="{BB962C8B-B14F-4D97-AF65-F5344CB8AC3E}">
        <p14:creationId xmlns:p14="http://schemas.microsoft.com/office/powerpoint/2010/main" val="155679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ight3_switch.mp4">
            <a:hlinkClick r:id="" action="ppaction://media"/>
            <a:extLst>
              <a:ext uri="{FF2B5EF4-FFF2-40B4-BE49-F238E27FC236}">
                <a16:creationId xmlns:a16="http://schemas.microsoft.com/office/drawing/2014/main" id="{AC5642A3-2E22-2D49-87E3-2874D0DCC48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19437" y="624775"/>
            <a:ext cx="8505125" cy="4784133"/>
          </a:xfrm>
          <a:prstGeom prst="rect">
            <a:avLst/>
          </a:prstGeom>
        </p:spPr>
      </p:pic>
      <p:pic>
        <p:nvPicPr>
          <p:cNvPr id="3" name="night3_switch_rf.mp4">
            <a:hlinkClick r:id="" action="ppaction://media"/>
            <a:extLst>
              <a:ext uri="{FF2B5EF4-FFF2-40B4-BE49-F238E27FC236}">
                <a16:creationId xmlns:a16="http://schemas.microsoft.com/office/drawing/2014/main" id="{02ECBCE3-449B-D04B-84B7-3658BF6ABC4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319437" y="624775"/>
            <a:ext cx="8505125" cy="4784133"/>
          </a:xfrm>
          <a:prstGeom prst="rect">
            <a:avLst/>
          </a:prstGeom>
        </p:spPr>
      </p:pic>
    </p:spTree>
    <p:extLst>
      <p:ext uri="{BB962C8B-B14F-4D97-AF65-F5344CB8AC3E}">
        <p14:creationId xmlns:p14="http://schemas.microsoft.com/office/powerpoint/2010/main" val="10172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59957522-02A4-784C-A140-D07C69E3760E}"/>
              </a:ext>
            </a:extLst>
          </p:cNvPr>
          <p:cNvPicPr>
            <a:picLocks noChangeAspect="1"/>
          </p:cNvPicPr>
          <p:nvPr/>
        </p:nvPicPr>
        <p:blipFill rotWithShape="1">
          <a:blip r:embed="rId3" r:link="rId4" cstate="print">
            <a:extLst>
              <a:ext uri="{28A0092B-C50C-407E-A947-70E740481C1C}">
                <a14:useLocalDpi xmlns:a14="http://schemas.microsoft.com/office/drawing/2010/main" val="0"/>
              </a:ext>
            </a:extLst>
          </a:blip>
          <a:srcRect t="5584"/>
          <a:stretch>
            <a:fillRect/>
          </a:stretch>
        </p:blipFill>
        <p:spPr>
          <a:xfrm>
            <a:off x="4725743" y="717312"/>
            <a:ext cx="4156549" cy="2198521"/>
          </a:xfrm>
          <a:prstGeom prst="rect">
            <a:avLst/>
          </a:prstGeom>
        </p:spPr>
      </p:pic>
      <p:pic>
        <p:nvPicPr>
          <p:cNvPr id="4" name="Picture 8">
            <a:extLst>
              <a:ext uri="{FF2B5EF4-FFF2-40B4-BE49-F238E27FC236}">
                <a16:creationId xmlns:a16="http://schemas.microsoft.com/office/drawing/2014/main" id="{A1470C86-2E71-A942-A15E-BC1C0884A756}"/>
              </a:ext>
            </a:extLst>
          </p:cNvPr>
          <p:cNvPicPr>
            <a:picLocks noChangeAspect="1"/>
          </p:cNvPicPr>
          <p:nvPr/>
        </p:nvPicPr>
        <p:blipFill rotWithShape="1">
          <a:blip r:embed="rId5" r:link="rId6" cstate="print">
            <a:extLst>
              <a:ext uri="{28A0092B-C50C-407E-A947-70E740481C1C}">
                <a14:useLocalDpi xmlns:a14="http://schemas.microsoft.com/office/drawing/2010/main" val="0"/>
              </a:ext>
            </a:extLst>
          </a:blip>
          <a:srcRect t="4025"/>
          <a:stretch>
            <a:fillRect/>
          </a:stretch>
        </p:blipFill>
        <p:spPr>
          <a:xfrm>
            <a:off x="504532" y="3558632"/>
            <a:ext cx="4078218" cy="2140066"/>
          </a:xfrm>
          <a:prstGeom prst="rect">
            <a:avLst/>
          </a:prstGeom>
        </p:spPr>
      </p:pic>
      <p:pic>
        <p:nvPicPr>
          <p:cNvPr id="5" name="Picture 9">
            <a:extLst>
              <a:ext uri="{FF2B5EF4-FFF2-40B4-BE49-F238E27FC236}">
                <a16:creationId xmlns:a16="http://schemas.microsoft.com/office/drawing/2014/main" id="{DEF9868E-54B8-F24C-A9F0-5683AD9E47E5}"/>
              </a:ext>
            </a:extLst>
          </p:cNvPr>
          <p:cNvPicPr>
            <a:picLocks noChangeAspect="1"/>
          </p:cNvPicPr>
          <p:nvPr/>
        </p:nvPicPr>
        <p:blipFill rotWithShape="1">
          <a:blip r:embed="rId7" r:link="rId8" cstate="print">
            <a:extLst>
              <a:ext uri="{28A0092B-C50C-407E-A947-70E740481C1C}">
                <a14:useLocalDpi xmlns:a14="http://schemas.microsoft.com/office/drawing/2010/main" val="0"/>
              </a:ext>
            </a:extLst>
          </a:blip>
          <a:srcRect t="5832"/>
          <a:stretch>
            <a:fillRect/>
          </a:stretch>
        </p:blipFill>
        <p:spPr>
          <a:xfrm>
            <a:off x="504532" y="717312"/>
            <a:ext cx="4156547" cy="2201703"/>
          </a:xfrm>
          <a:prstGeom prst="rect">
            <a:avLst/>
          </a:prstGeom>
        </p:spPr>
      </p:pic>
      <p:pic>
        <p:nvPicPr>
          <p:cNvPr id="6" name="Picture 10">
            <a:extLst>
              <a:ext uri="{FF2B5EF4-FFF2-40B4-BE49-F238E27FC236}">
                <a16:creationId xmlns:a16="http://schemas.microsoft.com/office/drawing/2014/main" id="{7909BEDE-FA25-BE4A-BA47-B5B14317463C}"/>
              </a:ext>
            </a:extLst>
          </p:cNvPr>
          <p:cNvPicPr>
            <a:picLocks noChangeAspect="1"/>
          </p:cNvPicPr>
          <p:nvPr/>
        </p:nvPicPr>
        <p:blipFill rotWithShape="1">
          <a:blip r:embed="rId9" r:link="rId10" cstate="print">
            <a:extLst>
              <a:ext uri="{28A0092B-C50C-407E-A947-70E740481C1C}">
                <a14:useLocalDpi xmlns:a14="http://schemas.microsoft.com/office/drawing/2010/main" val="0"/>
              </a:ext>
            </a:extLst>
          </a:blip>
          <a:srcRect t="4183"/>
          <a:stretch>
            <a:fillRect/>
          </a:stretch>
        </p:blipFill>
        <p:spPr>
          <a:xfrm>
            <a:off x="4725744" y="3558631"/>
            <a:ext cx="3970680" cy="2140067"/>
          </a:xfrm>
          <a:prstGeom prst="rect">
            <a:avLst/>
          </a:prstGeom>
        </p:spPr>
      </p:pic>
      <p:sp>
        <p:nvSpPr>
          <p:cNvPr id="7" name="Rectangle 11">
            <a:extLst>
              <a:ext uri="{FF2B5EF4-FFF2-40B4-BE49-F238E27FC236}">
                <a16:creationId xmlns:a16="http://schemas.microsoft.com/office/drawing/2014/main" id="{A051A747-8121-CC44-9B95-4D5F372B02F9}"/>
              </a:ext>
            </a:extLst>
          </p:cNvPr>
          <p:cNvSpPr/>
          <p:nvPr/>
        </p:nvSpPr>
        <p:spPr>
          <a:xfrm>
            <a:off x="1716595" y="5951891"/>
            <a:ext cx="2362870" cy="430887"/>
          </a:xfrm>
          <a:prstGeom prst="rect">
            <a:avLst/>
          </a:prstGeom>
        </p:spPr>
        <p:txBody>
          <a:bodyPr wrap="square">
            <a:spAutoFit/>
          </a:bodyPr>
          <a:lstStyle/>
          <a:p>
            <a:r>
              <a:rPr lang="en-US" sz="2200" dirty="0"/>
              <a:t>[Guo et al. 2014]</a:t>
            </a:r>
          </a:p>
        </p:txBody>
      </p:sp>
      <p:sp>
        <p:nvSpPr>
          <p:cNvPr id="8" name="Rectangle 12">
            <a:extLst>
              <a:ext uri="{FF2B5EF4-FFF2-40B4-BE49-F238E27FC236}">
                <a16:creationId xmlns:a16="http://schemas.microsoft.com/office/drawing/2014/main" id="{A9F5DF51-584A-FC40-B9EC-DA9E25D88841}"/>
              </a:ext>
            </a:extLst>
          </p:cNvPr>
          <p:cNvSpPr/>
          <p:nvPr/>
        </p:nvSpPr>
        <p:spPr>
          <a:xfrm>
            <a:off x="5671683" y="2956937"/>
            <a:ext cx="2728232" cy="430887"/>
          </a:xfrm>
          <a:prstGeom prst="rect">
            <a:avLst/>
          </a:prstGeom>
        </p:spPr>
        <p:txBody>
          <a:bodyPr wrap="square">
            <a:spAutoFit/>
          </a:bodyPr>
          <a:lstStyle/>
          <a:p>
            <a:r>
              <a:rPr lang="en-US" sz="2200" dirty="0"/>
              <a:t>[Li and Brown 2013]</a:t>
            </a:r>
          </a:p>
        </p:txBody>
      </p:sp>
      <p:sp>
        <p:nvSpPr>
          <p:cNvPr id="9" name="Rectangle 13">
            <a:extLst>
              <a:ext uri="{FF2B5EF4-FFF2-40B4-BE49-F238E27FC236}">
                <a16:creationId xmlns:a16="http://schemas.microsoft.com/office/drawing/2014/main" id="{18048635-FBE6-A549-BD81-46C2255A6E68}"/>
              </a:ext>
            </a:extLst>
          </p:cNvPr>
          <p:cNvSpPr/>
          <p:nvPr/>
        </p:nvSpPr>
        <p:spPr>
          <a:xfrm>
            <a:off x="6499430" y="6140688"/>
            <a:ext cx="1584993" cy="430887"/>
          </a:xfrm>
          <a:prstGeom prst="rect">
            <a:avLst/>
          </a:prstGeom>
        </p:spPr>
        <p:txBody>
          <a:bodyPr wrap="square">
            <a:spAutoFit/>
          </a:bodyPr>
          <a:lstStyle/>
          <a:p>
            <a:r>
              <a:rPr lang="en-US" sz="2200" dirty="0"/>
              <a:t>Ours</a:t>
            </a:r>
          </a:p>
        </p:txBody>
      </p:sp>
      <p:sp>
        <p:nvSpPr>
          <p:cNvPr id="10" name="Rectangle 14">
            <a:extLst>
              <a:ext uri="{FF2B5EF4-FFF2-40B4-BE49-F238E27FC236}">
                <a16:creationId xmlns:a16="http://schemas.microsoft.com/office/drawing/2014/main" id="{9018AAA9-05A2-474C-8B8B-45BCF0B29093}"/>
              </a:ext>
            </a:extLst>
          </p:cNvPr>
          <p:cNvSpPr/>
          <p:nvPr/>
        </p:nvSpPr>
        <p:spPr>
          <a:xfrm>
            <a:off x="2141628" y="2919015"/>
            <a:ext cx="1512805" cy="430887"/>
          </a:xfrm>
          <a:prstGeom prst="rect">
            <a:avLst/>
          </a:prstGeom>
        </p:spPr>
        <p:txBody>
          <a:bodyPr wrap="square">
            <a:spAutoFit/>
          </a:bodyPr>
          <a:lstStyle/>
          <a:p>
            <a:r>
              <a:rPr lang="en-US" sz="2200" dirty="0"/>
              <a:t>Input</a:t>
            </a:r>
          </a:p>
        </p:txBody>
      </p:sp>
      <p:sp>
        <p:nvSpPr>
          <p:cNvPr id="11" name="Shape 100">
            <a:extLst>
              <a:ext uri="{FF2B5EF4-FFF2-40B4-BE49-F238E27FC236}">
                <a16:creationId xmlns:a16="http://schemas.microsoft.com/office/drawing/2014/main" id="{27162C63-DD50-584E-8314-1C276EC415A4}"/>
              </a:ext>
            </a:extLst>
          </p:cNvPr>
          <p:cNvSpPr txBox="1"/>
          <p:nvPr/>
        </p:nvSpPr>
        <p:spPr>
          <a:xfrm>
            <a:off x="0" y="114865"/>
            <a:ext cx="3640518" cy="431348"/>
          </a:xfrm>
          <a:prstGeom prst="rect">
            <a:avLst/>
          </a:prstGeom>
          <a:noFill/>
          <a:ln>
            <a:noFill/>
          </a:ln>
        </p:spPr>
        <p:txBody>
          <a:bodyPr lIns="121900" tIns="121900" rIns="121900" bIns="121900" anchor="t" anchorCtr="0">
            <a:noAutofit/>
          </a:bodyPr>
          <a:lstStyle/>
          <a:p>
            <a:r>
              <a:rPr lang="en-US" sz="3000" b="1" dirty="0">
                <a:effectLst>
                  <a:outerShdw blurRad="38100" dist="38100" dir="2700000" algn="tl">
                    <a:srgbClr val="000000">
                      <a:alpha val="43137"/>
                    </a:srgbClr>
                  </a:outerShdw>
                </a:effectLst>
              </a:rPr>
              <a:t>Comparison</a:t>
            </a:r>
          </a:p>
        </p:txBody>
      </p:sp>
      <p:pic>
        <p:nvPicPr>
          <p:cNvPr id="12" name="Picture 1">
            <a:extLst>
              <a:ext uri="{FF2B5EF4-FFF2-40B4-BE49-F238E27FC236}">
                <a16:creationId xmlns:a16="http://schemas.microsoft.com/office/drawing/2014/main" id="{F4B0ED93-65A3-D14A-AF04-CBD384203306}"/>
              </a:ext>
            </a:extLst>
          </p:cNvPr>
          <p:cNvPicPr>
            <a:picLocks noChangeAspect="1"/>
          </p:cNvPicPr>
          <p:nvPr/>
        </p:nvPicPr>
        <p:blipFill>
          <a:blip r:embed="rId11"/>
          <a:stretch>
            <a:fillRect/>
          </a:stretch>
        </p:blipFill>
        <p:spPr>
          <a:xfrm>
            <a:off x="7405750" y="3558631"/>
            <a:ext cx="759736" cy="739951"/>
          </a:xfrm>
          <a:prstGeom prst="rect">
            <a:avLst/>
          </a:prstGeom>
          <a:ln>
            <a:solidFill>
              <a:schemeClr val="tx1">
                <a:lumMod val="50000"/>
              </a:schemeClr>
            </a:solidFill>
          </a:ln>
        </p:spPr>
      </p:pic>
      <p:pic>
        <p:nvPicPr>
          <p:cNvPr id="13" name="Picture 2">
            <a:extLst>
              <a:ext uri="{FF2B5EF4-FFF2-40B4-BE49-F238E27FC236}">
                <a16:creationId xmlns:a16="http://schemas.microsoft.com/office/drawing/2014/main" id="{8F657E8C-2F99-BF47-B39C-0BE77D90CE90}"/>
              </a:ext>
            </a:extLst>
          </p:cNvPr>
          <p:cNvPicPr>
            <a:picLocks noChangeAspect="1"/>
          </p:cNvPicPr>
          <p:nvPr/>
        </p:nvPicPr>
        <p:blipFill>
          <a:blip r:embed="rId12"/>
          <a:stretch>
            <a:fillRect/>
          </a:stretch>
        </p:blipFill>
        <p:spPr>
          <a:xfrm>
            <a:off x="3086445" y="3558632"/>
            <a:ext cx="810301" cy="772770"/>
          </a:xfrm>
          <a:prstGeom prst="rect">
            <a:avLst/>
          </a:prstGeom>
          <a:ln>
            <a:solidFill>
              <a:schemeClr val="tx1">
                <a:lumMod val="50000"/>
              </a:schemeClr>
            </a:solidFill>
          </a:ln>
        </p:spPr>
      </p:pic>
      <p:pic>
        <p:nvPicPr>
          <p:cNvPr id="14" name="Picture 3">
            <a:extLst>
              <a:ext uri="{FF2B5EF4-FFF2-40B4-BE49-F238E27FC236}">
                <a16:creationId xmlns:a16="http://schemas.microsoft.com/office/drawing/2014/main" id="{9351E334-7E21-BF47-8720-51CCB4ADEACB}"/>
              </a:ext>
            </a:extLst>
          </p:cNvPr>
          <p:cNvPicPr>
            <a:picLocks noChangeAspect="1"/>
          </p:cNvPicPr>
          <p:nvPr/>
        </p:nvPicPr>
        <p:blipFill>
          <a:blip r:embed="rId13"/>
          <a:stretch>
            <a:fillRect/>
          </a:stretch>
        </p:blipFill>
        <p:spPr>
          <a:xfrm>
            <a:off x="7447827" y="730569"/>
            <a:ext cx="814676" cy="798273"/>
          </a:xfrm>
          <a:prstGeom prst="rect">
            <a:avLst/>
          </a:prstGeom>
          <a:ln w="12700">
            <a:solidFill>
              <a:schemeClr val="bg1">
                <a:lumMod val="95000"/>
                <a:lumOff val="5000"/>
              </a:schemeClr>
            </a:solidFill>
          </a:ln>
        </p:spPr>
      </p:pic>
    </p:spTree>
    <p:extLst>
      <p:ext uri="{BB962C8B-B14F-4D97-AF65-F5344CB8AC3E}">
        <p14:creationId xmlns:p14="http://schemas.microsoft.com/office/powerpoint/2010/main" val="21266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6" presetClass="emph" presetSubtype="0" fill="hold" nodeType="withEffect">
                                  <p:stCondLst>
                                    <p:cond delay="0"/>
                                  </p:stCondLst>
                                  <p:childTnLst>
                                    <p:animScale>
                                      <p:cBhvr>
                                        <p:cTn id="12" dur="1000" fill="hold"/>
                                        <p:tgtEl>
                                          <p:spTgt spid="12"/>
                                        </p:tgtEl>
                                      </p:cBhvr>
                                      <p:by x="250000" y="250000"/>
                                    </p:animScale>
                                  </p:childTnLst>
                                </p:cTn>
                              </p:par>
                              <p:par>
                                <p:cTn id="13" presetID="6" presetClass="emph" presetSubtype="0" fill="hold" nodeType="withEffect">
                                  <p:stCondLst>
                                    <p:cond delay="0"/>
                                  </p:stCondLst>
                                  <p:childTnLst>
                                    <p:animScale>
                                      <p:cBhvr>
                                        <p:cTn id="14" dur="1000" fill="hold"/>
                                        <p:tgtEl>
                                          <p:spTgt spid="14"/>
                                        </p:tgtEl>
                                      </p:cBhvr>
                                      <p:by x="250000" y="250000"/>
                                    </p:animScale>
                                  </p:childTnLst>
                                </p:cTn>
                              </p:par>
                              <p:par>
                                <p:cTn id="15" presetID="6" presetClass="emph" presetSubtype="0" fill="hold" nodeType="withEffect">
                                  <p:stCondLst>
                                    <p:cond delay="0"/>
                                  </p:stCondLst>
                                  <p:childTnLst>
                                    <p:animScale>
                                      <p:cBhvr>
                                        <p:cTn id="16" dur="1000" fill="hold"/>
                                        <p:tgtEl>
                                          <p:spTgt spid="13"/>
                                        </p:tgtEl>
                                      </p:cBhvr>
                                      <p:by x="250000" y="250000"/>
                                    </p:animScale>
                                  </p:childTnLst>
                                </p:cTn>
                              </p:par>
                              <p:par>
                                <p:cTn id="17" presetID="42" presetClass="path" presetSubtype="0" fill="hold" nodeType="withEffect">
                                  <p:stCondLst>
                                    <p:cond delay="0"/>
                                  </p:stCondLst>
                                  <p:childTnLst>
                                    <p:animMotion origin="layout" path="M 1.11111E-6 3.33333E-6 L -0.04705 0.11527 " pathEditMode="relative" rAng="0" ptsTypes="AA">
                                      <p:cBhvr>
                                        <p:cTn id="18" dur="1000" fill="hold"/>
                                        <p:tgtEl>
                                          <p:spTgt spid="12"/>
                                        </p:tgtEl>
                                        <p:attrNameLst>
                                          <p:attrName>ppt_x</p:attrName>
                                          <p:attrName>ppt_y</p:attrName>
                                        </p:attrNameLst>
                                      </p:cBhvr>
                                      <p:rCtr x="-2361" y="5764"/>
                                    </p:animMotion>
                                  </p:childTnLst>
                                </p:cTn>
                              </p:par>
                              <p:par>
                                <p:cTn id="19" presetID="42" presetClass="path" presetSubtype="0" fill="hold" nodeType="withEffect">
                                  <p:stCondLst>
                                    <p:cond delay="0"/>
                                  </p:stCondLst>
                                  <p:childTnLst>
                                    <p:animMotion origin="layout" path="M 2.22222E-6 -3.33333E-6 L -0.04705 0.11713 " pathEditMode="relative" rAng="0" ptsTypes="AA">
                                      <p:cBhvr>
                                        <p:cTn id="20" dur="1000" fill="hold"/>
                                        <p:tgtEl>
                                          <p:spTgt spid="14"/>
                                        </p:tgtEl>
                                        <p:attrNameLst>
                                          <p:attrName>ppt_x</p:attrName>
                                          <p:attrName>ppt_y</p:attrName>
                                        </p:attrNameLst>
                                      </p:cBhvr>
                                      <p:rCtr x="-2361" y="5856"/>
                                    </p:animMotion>
                                  </p:childTnLst>
                                </p:cTn>
                              </p:par>
                              <p:par>
                                <p:cTn id="21" presetID="42" presetClass="path" presetSubtype="0" fill="hold" nodeType="withEffect">
                                  <p:stCondLst>
                                    <p:cond delay="0"/>
                                  </p:stCondLst>
                                  <p:childTnLst>
                                    <p:animMotion origin="layout" path="M -8.33333E-7 -1.48148E-6 L -0.05347 0.12107 " pathEditMode="relative" rAng="0" ptsTypes="AA">
                                      <p:cBhvr>
                                        <p:cTn id="22" dur="1000" fill="hold"/>
                                        <p:tgtEl>
                                          <p:spTgt spid="13"/>
                                        </p:tgtEl>
                                        <p:attrNameLst>
                                          <p:attrName>ppt_x</p:attrName>
                                          <p:attrName>ppt_y</p:attrName>
                                        </p:attrNameLst>
                                      </p:cBhvr>
                                      <p:rCtr x="-2674" y="6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b3_rf">
            <a:hlinkClick r:id="" action="ppaction://media"/>
            <a:extLst>
              <a:ext uri="{FF2B5EF4-FFF2-40B4-BE49-F238E27FC236}">
                <a16:creationId xmlns:a16="http://schemas.microsoft.com/office/drawing/2014/main" id="{E497EA75-2003-DC45-9B49-A3BDE168000F}"/>
              </a:ext>
            </a:extLst>
          </p:cNvPr>
          <p:cNvPicPr>
            <a:picLocks noChangeAspect="1"/>
          </p:cNvPicPr>
          <p:nvPr>
            <a:videoFile r:link="rId2"/>
            <p:extLst>
              <p:ext uri="{DAA4B4D4-6D71-4841-9C94-3DE7FCFB9230}">
                <p14:media xmlns:p14="http://schemas.microsoft.com/office/powerpoint/2010/main" r:link="rId1"/>
              </p:ext>
            </p:extLst>
          </p:nvPr>
        </p:nvPicPr>
        <p:blipFill>
          <a:blip r:embed="rId9"/>
          <a:stretch>
            <a:fillRect/>
          </a:stretch>
        </p:blipFill>
        <p:spPr>
          <a:xfrm>
            <a:off x="3403316" y="4305429"/>
            <a:ext cx="2677091" cy="1784727"/>
          </a:xfrm>
          <a:prstGeom prst="rect">
            <a:avLst/>
          </a:prstGeom>
        </p:spPr>
      </p:pic>
      <p:pic>
        <p:nvPicPr>
          <p:cNvPr id="3" name="lab3_bg">
            <a:hlinkClick r:id="" action="ppaction://media"/>
            <a:extLst>
              <a:ext uri="{FF2B5EF4-FFF2-40B4-BE49-F238E27FC236}">
                <a16:creationId xmlns:a16="http://schemas.microsoft.com/office/drawing/2014/main" id="{160C071E-5027-524F-B404-9BB3A59971F8}"/>
              </a:ext>
            </a:extLst>
          </p:cNvPr>
          <p:cNvPicPr>
            <a:picLocks noChangeAspect="1"/>
          </p:cNvPicPr>
          <p:nvPr>
            <a:videoFile r:link="rId4"/>
            <p:extLst>
              <p:ext uri="{DAA4B4D4-6D71-4841-9C94-3DE7FCFB9230}">
                <p14:media xmlns:p14="http://schemas.microsoft.com/office/powerpoint/2010/main" r:link="rId3"/>
              </p:ext>
            </p:extLst>
          </p:nvPr>
        </p:nvPicPr>
        <p:blipFill>
          <a:blip r:embed="rId10"/>
          <a:stretch>
            <a:fillRect/>
          </a:stretch>
        </p:blipFill>
        <p:spPr>
          <a:xfrm>
            <a:off x="6284161" y="4291821"/>
            <a:ext cx="2677091" cy="1784727"/>
          </a:xfrm>
          <a:prstGeom prst="rect">
            <a:avLst/>
          </a:prstGeom>
        </p:spPr>
      </p:pic>
      <p:pic>
        <p:nvPicPr>
          <p:cNvPr id="4" name="lab3_input">
            <a:hlinkClick r:id="" action="ppaction://media"/>
            <a:extLst>
              <a:ext uri="{FF2B5EF4-FFF2-40B4-BE49-F238E27FC236}">
                <a16:creationId xmlns:a16="http://schemas.microsoft.com/office/drawing/2014/main" id="{A289FA63-3791-6844-9BF2-C112F4E67EBD}"/>
              </a:ext>
            </a:extLst>
          </p:cNvPr>
          <p:cNvPicPr>
            <a:picLocks noChangeAspect="1"/>
          </p:cNvPicPr>
          <p:nvPr>
            <a:videoFile r:link="rId6"/>
            <p:extLst>
              <p:ext uri="{DAA4B4D4-6D71-4841-9C94-3DE7FCFB9230}">
                <p14:media xmlns:p14="http://schemas.microsoft.com/office/powerpoint/2010/main" r:link="rId5"/>
              </p:ext>
            </p:extLst>
          </p:nvPr>
        </p:nvPicPr>
        <p:blipFill>
          <a:blip r:embed="rId11"/>
          <a:stretch>
            <a:fillRect/>
          </a:stretch>
        </p:blipFill>
        <p:spPr>
          <a:xfrm>
            <a:off x="534217" y="4305429"/>
            <a:ext cx="2677091" cy="1784727"/>
          </a:xfrm>
          <a:prstGeom prst="rect">
            <a:avLst/>
          </a:prstGeom>
        </p:spPr>
      </p:pic>
      <p:grpSp>
        <p:nvGrpSpPr>
          <p:cNvPr id="5" name="Group 12">
            <a:extLst>
              <a:ext uri="{FF2B5EF4-FFF2-40B4-BE49-F238E27FC236}">
                <a16:creationId xmlns:a16="http://schemas.microsoft.com/office/drawing/2014/main" id="{CDE827CF-5DAC-4F45-9997-5E38CBB40CED}"/>
              </a:ext>
            </a:extLst>
          </p:cNvPr>
          <p:cNvGrpSpPr/>
          <p:nvPr/>
        </p:nvGrpSpPr>
        <p:grpSpPr>
          <a:xfrm>
            <a:off x="4157568" y="1384244"/>
            <a:ext cx="622106" cy="1502039"/>
            <a:chOff x="4967490" y="2683239"/>
            <a:chExt cx="790855" cy="1821305"/>
          </a:xfrm>
          <a:solidFill>
            <a:schemeClr val="tx1"/>
          </a:solidFill>
        </p:grpSpPr>
        <p:sp>
          <p:nvSpPr>
            <p:cNvPr id="6" name="Rectangle 13">
              <a:extLst>
                <a:ext uri="{FF2B5EF4-FFF2-40B4-BE49-F238E27FC236}">
                  <a16:creationId xmlns:a16="http://schemas.microsoft.com/office/drawing/2014/main" id="{21167C59-9191-0643-A9E9-87417A44D856}"/>
                </a:ext>
              </a:extLst>
            </p:cNvPr>
            <p:cNvSpPr/>
            <p:nvPr/>
          </p:nvSpPr>
          <p:spPr>
            <a:xfrm>
              <a:off x="4967490" y="2683239"/>
              <a:ext cx="69205" cy="1551482"/>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 name="Straight Connector 14">
              <a:extLst>
                <a:ext uri="{FF2B5EF4-FFF2-40B4-BE49-F238E27FC236}">
                  <a16:creationId xmlns:a16="http://schemas.microsoft.com/office/drawing/2014/main" id="{8D0A0244-A788-6047-8FE0-C095BA6E1C4B}"/>
                </a:ext>
              </a:extLst>
            </p:cNvPr>
            <p:cNvCxnSpPr/>
            <p:nvPr/>
          </p:nvCxnSpPr>
          <p:spPr>
            <a:xfrm flipH="1" flipV="1">
              <a:off x="5047605" y="4084407"/>
              <a:ext cx="710740" cy="42013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Content Placeholder 2">
            <a:extLst>
              <a:ext uri="{FF2B5EF4-FFF2-40B4-BE49-F238E27FC236}">
                <a16:creationId xmlns:a16="http://schemas.microsoft.com/office/drawing/2014/main" id="{D7A7D10C-FBA4-5341-BBBB-607CEFF047D3}"/>
              </a:ext>
            </a:extLst>
          </p:cNvPr>
          <p:cNvSpPr txBox="1">
            <a:spLocks/>
          </p:cNvSpPr>
          <p:nvPr/>
        </p:nvSpPr>
        <p:spPr>
          <a:xfrm>
            <a:off x="408543" y="369242"/>
            <a:ext cx="4573929" cy="4603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t>Quantitative Evaluation</a:t>
            </a:r>
          </a:p>
        </p:txBody>
      </p:sp>
      <p:pic>
        <p:nvPicPr>
          <p:cNvPr id="9" name="Picture 3">
            <a:extLst>
              <a:ext uri="{FF2B5EF4-FFF2-40B4-BE49-F238E27FC236}">
                <a16:creationId xmlns:a16="http://schemas.microsoft.com/office/drawing/2014/main" id="{01CBCFEE-A495-4F4E-A28C-AF28072DDB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39449" y="1285191"/>
            <a:ext cx="791198" cy="791198"/>
          </a:xfrm>
          <a:prstGeom prst="rect">
            <a:avLst/>
          </a:prstGeom>
        </p:spPr>
      </p:pic>
      <p:sp>
        <p:nvSpPr>
          <p:cNvPr id="10" name="Rectangle 4">
            <a:extLst>
              <a:ext uri="{FF2B5EF4-FFF2-40B4-BE49-F238E27FC236}">
                <a16:creationId xmlns:a16="http://schemas.microsoft.com/office/drawing/2014/main" id="{C12F2FA8-492B-BD48-92B6-B982C30C64DF}"/>
              </a:ext>
            </a:extLst>
          </p:cNvPr>
          <p:cNvSpPr/>
          <p:nvPr/>
        </p:nvSpPr>
        <p:spPr>
          <a:xfrm>
            <a:off x="4097497" y="1355444"/>
            <a:ext cx="45719" cy="1365161"/>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5">
            <a:extLst>
              <a:ext uri="{FF2B5EF4-FFF2-40B4-BE49-F238E27FC236}">
                <a16:creationId xmlns:a16="http://schemas.microsoft.com/office/drawing/2014/main" id="{7D8D4E57-82C0-534C-85BB-6572EB1697D8}"/>
              </a:ext>
            </a:extLst>
          </p:cNvPr>
          <p:cNvCxnSpPr>
            <a:cxnSpLocks/>
          </p:cNvCxnSpPr>
          <p:nvPr/>
        </p:nvCxnSpPr>
        <p:spPr>
          <a:xfrm flipH="1">
            <a:off x="3913993" y="2853406"/>
            <a:ext cx="171077" cy="2795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6">
            <a:extLst>
              <a:ext uri="{FF2B5EF4-FFF2-40B4-BE49-F238E27FC236}">
                <a16:creationId xmlns:a16="http://schemas.microsoft.com/office/drawing/2014/main" id="{22921F52-D5B0-B741-B7E2-263167EE9EF4}"/>
              </a:ext>
            </a:extLst>
          </p:cNvPr>
          <p:cNvSpPr/>
          <p:nvPr/>
        </p:nvSpPr>
        <p:spPr>
          <a:xfrm>
            <a:off x="3318662" y="3188666"/>
            <a:ext cx="994763" cy="369332"/>
          </a:xfrm>
          <a:prstGeom prst="rect">
            <a:avLst/>
          </a:prstGeom>
        </p:spPr>
        <p:txBody>
          <a:bodyPr wrap="square">
            <a:spAutoFit/>
          </a:bodyPr>
          <a:lstStyle/>
          <a:p>
            <a:r>
              <a:rPr lang="en-US" dirty="0"/>
              <a:t>glass</a:t>
            </a:r>
          </a:p>
        </p:txBody>
      </p:sp>
      <p:sp>
        <p:nvSpPr>
          <p:cNvPr id="13" name="Rectangle 7">
            <a:extLst>
              <a:ext uri="{FF2B5EF4-FFF2-40B4-BE49-F238E27FC236}">
                <a16:creationId xmlns:a16="http://schemas.microsoft.com/office/drawing/2014/main" id="{5780BB19-94E1-7C4F-A654-AFA27118A7BE}"/>
              </a:ext>
            </a:extLst>
          </p:cNvPr>
          <p:cNvSpPr/>
          <p:nvPr/>
        </p:nvSpPr>
        <p:spPr>
          <a:xfrm>
            <a:off x="7570958" y="2758366"/>
            <a:ext cx="1573041" cy="369332"/>
          </a:xfrm>
          <a:prstGeom prst="rect">
            <a:avLst/>
          </a:prstGeom>
        </p:spPr>
        <p:txBody>
          <a:bodyPr wrap="square">
            <a:spAutoFit/>
          </a:bodyPr>
          <a:lstStyle/>
          <a:p>
            <a:r>
              <a:rPr lang="en-US" dirty="0"/>
              <a:t>Background</a:t>
            </a:r>
          </a:p>
        </p:txBody>
      </p:sp>
      <p:cxnSp>
        <p:nvCxnSpPr>
          <p:cNvPr id="14" name="Straight Connector 9">
            <a:extLst>
              <a:ext uri="{FF2B5EF4-FFF2-40B4-BE49-F238E27FC236}">
                <a16:creationId xmlns:a16="http://schemas.microsoft.com/office/drawing/2014/main" id="{62D23DBE-3DD2-334A-90C0-5242F0958750}"/>
              </a:ext>
            </a:extLst>
          </p:cNvPr>
          <p:cNvCxnSpPr>
            <a:cxnSpLocks/>
          </p:cNvCxnSpPr>
          <p:nvPr/>
        </p:nvCxnSpPr>
        <p:spPr>
          <a:xfrm>
            <a:off x="4173970" y="2090612"/>
            <a:ext cx="3125766" cy="3806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1">
            <a:extLst>
              <a:ext uri="{FF2B5EF4-FFF2-40B4-BE49-F238E27FC236}">
                <a16:creationId xmlns:a16="http://schemas.microsoft.com/office/drawing/2014/main" id="{BB402BB3-A108-004B-A87C-6C3148C61475}"/>
              </a:ext>
            </a:extLst>
          </p:cNvPr>
          <p:cNvCxnSpPr>
            <a:cxnSpLocks/>
          </p:cNvCxnSpPr>
          <p:nvPr/>
        </p:nvCxnSpPr>
        <p:spPr>
          <a:xfrm flipV="1">
            <a:off x="1845613" y="2090612"/>
            <a:ext cx="2068380" cy="4917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1FD313B-DB00-4C49-968E-A90E0C25F821}"/>
              </a:ext>
            </a:extLst>
          </p:cNvPr>
          <p:cNvSpPr/>
          <p:nvPr/>
        </p:nvSpPr>
        <p:spPr>
          <a:xfrm>
            <a:off x="4351431" y="2954796"/>
            <a:ext cx="1468258" cy="369332"/>
          </a:xfrm>
          <a:prstGeom prst="rect">
            <a:avLst/>
          </a:prstGeom>
        </p:spPr>
        <p:txBody>
          <a:bodyPr wrap="square">
            <a:spAutoFit/>
          </a:bodyPr>
          <a:lstStyle/>
          <a:p>
            <a:r>
              <a:rPr lang="en-US" dirty="0"/>
              <a:t>Black paper</a:t>
            </a:r>
          </a:p>
        </p:txBody>
      </p:sp>
      <p:cxnSp>
        <p:nvCxnSpPr>
          <p:cNvPr id="17" name="Straight Connector 16">
            <a:extLst>
              <a:ext uri="{FF2B5EF4-FFF2-40B4-BE49-F238E27FC236}">
                <a16:creationId xmlns:a16="http://schemas.microsoft.com/office/drawing/2014/main" id="{59D25B01-F468-5940-BC5C-7E2830FFBE6A}"/>
              </a:ext>
            </a:extLst>
          </p:cNvPr>
          <p:cNvCxnSpPr>
            <a:cxnSpLocks/>
          </p:cNvCxnSpPr>
          <p:nvPr/>
        </p:nvCxnSpPr>
        <p:spPr>
          <a:xfrm>
            <a:off x="2322180" y="1875018"/>
            <a:ext cx="1447298" cy="1778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20">
            <a:extLst>
              <a:ext uri="{FF2B5EF4-FFF2-40B4-BE49-F238E27FC236}">
                <a16:creationId xmlns:a16="http://schemas.microsoft.com/office/drawing/2014/main" id="{FC54E41B-88AF-7544-947C-4B02DD5EAB2B}"/>
              </a:ext>
            </a:extLst>
          </p:cNvPr>
          <p:cNvSpPr/>
          <p:nvPr/>
        </p:nvSpPr>
        <p:spPr>
          <a:xfrm>
            <a:off x="1680864" y="6113726"/>
            <a:ext cx="1795832" cy="369332"/>
          </a:xfrm>
          <a:prstGeom prst="rect">
            <a:avLst/>
          </a:prstGeom>
        </p:spPr>
        <p:txBody>
          <a:bodyPr wrap="square">
            <a:spAutoFit/>
          </a:bodyPr>
          <a:lstStyle/>
          <a:p>
            <a:r>
              <a:rPr lang="en-US" dirty="0"/>
              <a:t>Composed</a:t>
            </a:r>
          </a:p>
        </p:txBody>
      </p:sp>
      <p:sp>
        <p:nvSpPr>
          <p:cNvPr id="19" name="Rectangle 21">
            <a:extLst>
              <a:ext uri="{FF2B5EF4-FFF2-40B4-BE49-F238E27FC236}">
                <a16:creationId xmlns:a16="http://schemas.microsoft.com/office/drawing/2014/main" id="{205D3CF3-8E7D-2748-B4BC-9D7DDB7C1542}"/>
              </a:ext>
            </a:extLst>
          </p:cNvPr>
          <p:cNvSpPr/>
          <p:nvPr/>
        </p:nvSpPr>
        <p:spPr>
          <a:xfrm>
            <a:off x="6879857" y="6177660"/>
            <a:ext cx="1485698" cy="369332"/>
          </a:xfrm>
          <a:prstGeom prst="rect">
            <a:avLst/>
          </a:prstGeom>
        </p:spPr>
        <p:txBody>
          <a:bodyPr wrap="square">
            <a:spAutoFit/>
          </a:bodyPr>
          <a:lstStyle/>
          <a:p>
            <a:r>
              <a:rPr lang="en-US" dirty="0"/>
              <a:t>Background</a:t>
            </a:r>
          </a:p>
        </p:txBody>
      </p:sp>
      <p:sp>
        <p:nvSpPr>
          <p:cNvPr id="20" name="Rectangle 22">
            <a:extLst>
              <a:ext uri="{FF2B5EF4-FFF2-40B4-BE49-F238E27FC236}">
                <a16:creationId xmlns:a16="http://schemas.microsoft.com/office/drawing/2014/main" id="{17485B97-71DD-5048-8A34-093D46EED40A}"/>
              </a:ext>
            </a:extLst>
          </p:cNvPr>
          <p:cNvSpPr/>
          <p:nvPr/>
        </p:nvSpPr>
        <p:spPr>
          <a:xfrm>
            <a:off x="4231042" y="6177660"/>
            <a:ext cx="1485698" cy="369332"/>
          </a:xfrm>
          <a:prstGeom prst="rect">
            <a:avLst/>
          </a:prstGeom>
        </p:spPr>
        <p:txBody>
          <a:bodyPr wrap="square">
            <a:spAutoFit/>
          </a:bodyPr>
          <a:lstStyle/>
          <a:p>
            <a:r>
              <a:rPr lang="en-US" dirty="0"/>
              <a:t>Reflection</a:t>
            </a:r>
          </a:p>
        </p:txBody>
      </p:sp>
      <p:pic>
        <p:nvPicPr>
          <p:cNvPr id="21" name="Picture 2" descr="http://images4.fanpop.com/image/polls/796000/796897_1312648715232_full.jpg">
            <a:extLst>
              <a:ext uri="{FF2B5EF4-FFF2-40B4-BE49-F238E27FC236}">
                <a16:creationId xmlns:a16="http://schemas.microsoft.com/office/drawing/2014/main" id="{DDD67E68-9404-A241-9B36-2C3A2DA491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98387" y="1353162"/>
            <a:ext cx="1322052" cy="11845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images.clipartpanda.com/paper-cup-clipart-1313257010_Vector_Clipart.png">
            <a:extLst>
              <a:ext uri="{FF2B5EF4-FFF2-40B4-BE49-F238E27FC236}">
                <a16:creationId xmlns:a16="http://schemas.microsoft.com/office/drawing/2014/main" id="{2E98C05A-3510-1446-825E-3E56DE30FAF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1762" y="1987035"/>
            <a:ext cx="1222922" cy="117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56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5100" fill="hold"/>
                                        <p:tgtEl>
                                          <p:spTgt spid="2"/>
                                        </p:tgtEl>
                                      </p:cBhvr>
                                    </p:cmd>
                                  </p:childTnLst>
                                </p:cTn>
                              </p:par>
                              <p:par>
                                <p:cTn id="17" presetID="1" presetClass="mediacall" presetSubtype="0" fill="hold" nodeType="withEffect">
                                  <p:stCondLst>
                                    <p:cond delay="0"/>
                                  </p:stCondLst>
                                  <p:childTnLst>
                                    <p:cmd type="call" cmd="playFrom(0.0)">
                                      <p:cBhvr>
                                        <p:cTn id="18" dur="5100" fill="hold"/>
                                        <p:tgtEl>
                                          <p:spTgt spid="4"/>
                                        </p:tgtEl>
                                      </p:cBhvr>
                                    </p:cmd>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mediacall" presetSubtype="0" fill="hold" nodeType="withEffect">
                                  <p:stCondLst>
                                    <p:cond delay="0"/>
                                  </p:stCondLst>
                                  <p:childTnLst>
                                    <p:cmd type="call" cmd="playFrom(0.0)">
                                      <p:cBhvr>
                                        <p:cTn id="40" dur="5100" fill="hold"/>
                                        <p:tgtEl>
                                          <p:spTgt spid="3"/>
                                        </p:tgtEl>
                                      </p:cBhvr>
                                    </p:cmd>
                                  </p:childTnLst>
                                </p:cTn>
                              </p:par>
                              <p:par>
                                <p:cTn id="41" presetID="1" presetClass="mediacall" presetSubtype="0" fill="hold" nodeType="withEffect">
                                  <p:stCondLst>
                                    <p:cond delay="0"/>
                                  </p:stCondLst>
                                  <p:childTnLst>
                                    <p:cmd type="call" cmd="playFrom(0.0)">
                                      <p:cBhvr>
                                        <p:cTn id="42" dur="5100" fill="hold"/>
                                        <p:tgtEl>
                                          <p:spTgt spid="4"/>
                                        </p:tgtEl>
                                      </p:cBhvr>
                                    </p:cmd>
                                  </p:childTnLst>
                                </p:cTn>
                              </p:par>
                              <p:par>
                                <p:cTn id="43" presetID="1" presetClass="mediacall" presetSubtype="0" fill="hold" nodeType="withEffect">
                                  <p:stCondLst>
                                    <p:cond delay="0"/>
                                  </p:stCondLst>
                                  <p:childTnLst>
                                    <p:cmd type="call" cmd="playFrom(0.0)">
                                      <p:cBhvr>
                                        <p:cTn id="44" dur="5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repeatCount="indefinite" fill="hold" display="0">
                  <p:stCondLst>
                    <p:cond delay="indefinite"/>
                  </p:stCondLst>
                </p:cTn>
                <p:tgtEl>
                  <p:spTgt spid="3"/>
                </p:tgtEl>
              </p:cMediaNode>
            </p:video>
            <p:video>
              <p:cMediaNode vol="80000">
                <p:cTn id="46" repeatCount="indefinite" fill="hold" display="0">
                  <p:stCondLst>
                    <p:cond delay="indefinite"/>
                  </p:stCondLst>
                </p:cTn>
                <p:tgtEl>
                  <p:spTgt spid="4"/>
                </p:tgtEl>
              </p:cMediaNode>
            </p:video>
            <p:video>
              <p:cMediaNode vol="80000">
                <p:cTn id="47" fill="hold" display="0">
                  <p:stCondLst>
                    <p:cond delay="indefinite"/>
                  </p:stCondLst>
                </p:cTn>
                <p:tgtEl>
                  <p:spTgt spid="2"/>
                </p:tgtEl>
              </p:cMediaNode>
            </p:video>
          </p:childTnLst>
        </p:cTn>
      </p:par>
    </p:tnLst>
    <p:bldLst>
      <p:bldP spid="10" grpId="0" animBg="1"/>
      <p:bldP spid="12" grpId="0"/>
      <p:bldP spid="16" grpId="0"/>
      <p:bldP spid="16" grpId="1"/>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a:extLst>
              <a:ext uri="{FF2B5EF4-FFF2-40B4-BE49-F238E27FC236}">
                <a16:creationId xmlns:a16="http://schemas.microsoft.com/office/drawing/2014/main" id="{EC8BF3BD-CB8D-1248-A51A-FC9E09D7B5C2}"/>
              </a:ext>
            </a:extLst>
          </p:cNvPr>
          <p:cNvSpPr/>
          <p:nvPr/>
        </p:nvSpPr>
        <p:spPr>
          <a:xfrm>
            <a:off x="4732681" y="6032267"/>
            <a:ext cx="1871815" cy="369332"/>
          </a:xfrm>
          <a:prstGeom prst="rect">
            <a:avLst/>
          </a:prstGeom>
        </p:spPr>
        <p:txBody>
          <a:bodyPr wrap="square">
            <a:spAutoFit/>
          </a:bodyPr>
          <a:lstStyle/>
          <a:p>
            <a:r>
              <a:rPr lang="en-US" dirty="0"/>
              <a:t>Our algorithm</a:t>
            </a:r>
          </a:p>
        </p:txBody>
      </p:sp>
      <p:sp>
        <p:nvSpPr>
          <p:cNvPr id="3" name="Rectangle 22">
            <a:extLst>
              <a:ext uri="{FF2B5EF4-FFF2-40B4-BE49-F238E27FC236}">
                <a16:creationId xmlns:a16="http://schemas.microsoft.com/office/drawing/2014/main" id="{41BB2732-4222-5449-94C7-0017EE276917}"/>
              </a:ext>
            </a:extLst>
          </p:cNvPr>
          <p:cNvSpPr/>
          <p:nvPr/>
        </p:nvSpPr>
        <p:spPr>
          <a:xfrm>
            <a:off x="7114879" y="5988805"/>
            <a:ext cx="1755754" cy="369332"/>
          </a:xfrm>
          <a:prstGeom prst="rect">
            <a:avLst/>
          </a:prstGeom>
        </p:spPr>
        <p:txBody>
          <a:bodyPr wrap="square">
            <a:spAutoFit/>
          </a:bodyPr>
          <a:lstStyle/>
          <a:p>
            <a:r>
              <a:rPr lang="en-US" dirty="0"/>
              <a:t>Ground truth</a:t>
            </a:r>
          </a:p>
        </p:txBody>
      </p:sp>
      <p:pic>
        <p:nvPicPr>
          <p:cNvPr id="4" name="Picture 1">
            <a:extLst>
              <a:ext uri="{FF2B5EF4-FFF2-40B4-BE49-F238E27FC236}">
                <a16:creationId xmlns:a16="http://schemas.microsoft.com/office/drawing/2014/main" id="{6D4A5099-A10F-8149-A1A5-64BEB5F58A7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7460" r="10159"/>
          <a:stretch>
            <a:fillRect/>
          </a:stretch>
        </p:blipFill>
        <p:spPr>
          <a:xfrm>
            <a:off x="7035803" y="1110739"/>
            <a:ext cx="2310421" cy="1869705"/>
          </a:xfrm>
          <a:prstGeom prst="rect">
            <a:avLst/>
          </a:prstGeom>
        </p:spPr>
      </p:pic>
      <p:pic>
        <p:nvPicPr>
          <p:cNvPr id="5" name="Picture 25">
            <a:extLst>
              <a:ext uri="{FF2B5EF4-FFF2-40B4-BE49-F238E27FC236}">
                <a16:creationId xmlns:a16="http://schemas.microsoft.com/office/drawing/2014/main" id="{3113C8B1-AA6A-5B49-92DE-9DFD2728A2D4}"/>
              </a:ext>
            </a:extLst>
          </p:cNvPr>
          <p:cNvPicPr>
            <a:picLocks noChangeAspect="1"/>
          </p:cNvPicPr>
          <p:nvPr/>
        </p:nvPicPr>
        <p:blipFill rotWithShape="1">
          <a:blip r:embed="rId4" r:link="rId5" cstate="print">
            <a:extLst>
              <a:ext uri="{28A0092B-C50C-407E-A947-70E740481C1C}">
                <a14:useLocalDpi xmlns:a14="http://schemas.microsoft.com/office/drawing/2010/main" val="0"/>
              </a:ext>
            </a:extLst>
          </a:blip>
          <a:srcRect l="6745" r="10397"/>
          <a:stretch>
            <a:fillRect/>
          </a:stretch>
        </p:blipFill>
        <p:spPr>
          <a:xfrm>
            <a:off x="7028123" y="3735138"/>
            <a:ext cx="2323777" cy="1869705"/>
          </a:xfrm>
          <a:prstGeom prst="rect">
            <a:avLst/>
          </a:prstGeom>
        </p:spPr>
      </p:pic>
      <p:pic>
        <p:nvPicPr>
          <p:cNvPr id="6" name="Picture 8">
            <a:extLst>
              <a:ext uri="{FF2B5EF4-FFF2-40B4-BE49-F238E27FC236}">
                <a16:creationId xmlns:a16="http://schemas.microsoft.com/office/drawing/2014/main" id="{8B52A5C8-B432-3642-9A6D-12CB5E44E833}"/>
              </a:ext>
            </a:extLst>
          </p:cNvPr>
          <p:cNvPicPr>
            <a:picLocks noChangeAspect="1"/>
          </p:cNvPicPr>
          <p:nvPr/>
        </p:nvPicPr>
        <p:blipFill rotWithShape="1">
          <a:blip r:embed="rId6" r:link="rId7" cstate="print">
            <a:extLst>
              <a:ext uri="{28A0092B-C50C-407E-A947-70E740481C1C}">
                <a14:useLocalDpi xmlns:a14="http://schemas.microsoft.com/office/drawing/2010/main" val="0"/>
              </a:ext>
            </a:extLst>
          </a:blip>
          <a:srcRect l="10164" r="7455"/>
          <a:stretch>
            <a:fillRect/>
          </a:stretch>
        </p:blipFill>
        <p:spPr>
          <a:xfrm>
            <a:off x="4717703" y="1110739"/>
            <a:ext cx="2310420" cy="1869705"/>
          </a:xfrm>
          <a:prstGeom prst="rect">
            <a:avLst/>
          </a:prstGeom>
        </p:spPr>
      </p:pic>
      <p:pic>
        <p:nvPicPr>
          <p:cNvPr id="7" name="Picture 17">
            <a:extLst>
              <a:ext uri="{FF2B5EF4-FFF2-40B4-BE49-F238E27FC236}">
                <a16:creationId xmlns:a16="http://schemas.microsoft.com/office/drawing/2014/main" id="{B5C151F0-722E-E240-969E-B1CDF8BD2C3E}"/>
              </a:ext>
            </a:extLst>
          </p:cNvPr>
          <p:cNvPicPr>
            <a:picLocks noChangeAspect="1"/>
          </p:cNvPicPr>
          <p:nvPr/>
        </p:nvPicPr>
        <p:blipFill rotWithShape="1">
          <a:blip r:embed="rId8" r:link="rId9" cstate="print">
            <a:extLst>
              <a:ext uri="{28A0092B-C50C-407E-A947-70E740481C1C}">
                <a14:useLocalDpi xmlns:a14="http://schemas.microsoft.com/office/drawing/2010/main" val="0"/>
              </a:ext>
            </a:extLst>
          </a:blip>
          <a:srcRect l="9165" r="7979"/>
          <a:stretch>
            <a:fillRect/>
          </a:stretch>
        </p:blipFill>
        <p:spPr>
          <a:xfrm>
            <a:off x="4704347" y="3750642"/>
            <a:ext cx="2323776" cy="1869705"/>
          </a:xfrm>
          <a:prstGeom prst="rect">
            <a:avLst/>
          </a:prstGeom>
        </p:spPr>
      </p:pic>
      <p:sp>
        <p:nvSpPr>
          <p:cNvPr id="8" name="Content Placeholder 2">
            <a:extLst>
              <a:ext uri="{FF2B5EF4-FFF2-40B4-BE49-F238E27FC236}">
                <a16:creationId xmlns:a16="http://schemas.microsoft.com/office/drawing/2014/main" id="{9E4E1588-1CD6-2D49-AF3A-A2F496074DE7}"/>
              </a:ext>
            </a:extLst>
          </p:cNvPr>
          <p:cNvSpPr txBox="1">
            <a:spLocks/>
          </p:cNvSpPr>
          <p:nvPr/>
        </p:nvSpPr>
        <p:spPr>
          <a:xfrm>
            <a:off x="479995" y="365799"/>
            <a:ext cx="4711015" cy="456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t>Quantitative Evaluation</a:t>
            </a:r>
          </a:p>
        </p:txBody>
      </p:sp>
      <p:pic>
        <p:nvPicPr>
          <p:cNvPr id="9" name="Picture 4">
            <a:extLst>
              <a:ext uri="{FF2B5EF4-FFF2-40B4-BE49-F238E27FC236}">
                <a16:creationId xmlns:a16="http://schemas.microsoft.com/office/drawing/2014/main" id="{E2F817FE-0A2A-CF43-A16D-52EFC8B66060}"/>
              </a:ext>
            </a:extLst>
          </p:cNvPr>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124263" y="1114106"/>
            <a:ext cx="2259983" cy="1869705"/>
          </a:xfrm>
          <a:prstGeom prst="rect">
            <a:avLst/>
          </a:prstGeom>
        </p:spPr>
      </p:pic>
      <p:pic>
        <p:nvPicPr>
          <p:cNvPr id="10" name="Picture 6">
            <a:extLst>
              <a:ext uri="{FF2B5EF4-FFF2-40B4-BE49-F238E27FC236}">
                <a16:creationId xmlns:a16="http://schemas.microsoft.com/office/drawing/2014/main" id="{87EA234D-6AC5-9749-83C3-90BE54386C2F}"/>
              </a:ext>
            </a:extLst>
          </p:cNvPr>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124263" y="3735138"/>
            <a:ext cx="2261340" cy="1870828"/>
          </a:xfrm>
          <a:prstGeom prst="rect">
            <a:avLst/>
          </a:prstGeom>
        </p:spPr>
      </p:pic>
      <p:pic>
        <p:nvPicPr>
          <p:cNvPr id="11" name="Picture 7">
            <a:extLst>
              <a:ext uri="{FF2B5EF4-FFF2-40B4-BE49-F238E27FC236}">
                <a16:creationId xmlns:a16="http://schemas.microsoft.com/office/drawing/2014/main" id="{232C5BFA-98DA-B446-BC05-05A6B332DA99}"/>
              </a:ext>
            </a:extLst>
          </p:cNvPr>
          <p:cNvPicPr>
            <a:picLocks noChangeAspect="1"/>
          </p:cNvPicPr>
          <p:nvPr/>
        </p:nvPicPr>
        <p:blipFill rotWithShape="1">
          <a:blip r:embed="rId14" r:link="rId15" cstate="print">
            <a:extLst>
              <a:ext uri="{28A0092B-C50C-407E-A947-70E740481C1C}">
                <a14:useLocalDpi xmlns:a14="http://schemas.microsoft.com/office/drawing/2010/main" val="0"/>
              </a:ext>
            </a:extLst>
          </a:blip>
          <a:srcRect l="3959"/>
          <a:stretch>
            <a:fillRect/>
          </a:stretch>
        </p:blipFill>
        <p:spPr>
          <a:xfrm>
            <a:off x="2378185" y="1114105"/>
            <a:ext cx="2331839" cy="1869705"/>
          </a:xfrm>
          <a:prstGeom prst="rect">
            <a:avLst/>
          </a:prstGeom>
        </p:spPr>
      </p:pic>
      <p:pic>
        <p:nvPicPr>
          <p:cNvPr id="12" name="Picture 9">
            <a:extLst>
              <a:ext uri="{FF2B5EF4-FFF2-40B4-BE49-F238E27FC236}">
                <a16:creationId xmlns:a16="http://schemas.microsoft.com/office/drawing/2014/main" id="{937D1CE5-0A03-7642-97F2-9C63192789B2}"/>
              </a:ext>
            </a:extLst>
          </p:cNvPr>
          <p:cNvPicPr>
            <a:picLocks noChangeAspect="1"/>
          </p:cNvPicPr>
          <p:nvPr/>
        </p:nvPicPr>
        <p:blipFill rotWithShape="1">
          <a:blip r:embed="rId16" r:link="rId17" cstate="print">
            <a:extLst>
              <a:ext uri="{28A0092B-C50C-407E-A947-70E740481C1C}">
                <a14:useLocalDpi xmlns:a14="http://schemas.microsoft.com/office/drawing/2010/main" val="0"/>
              </a:ext>
            </a:extLst>
          </a:blip>
          <a:srcRect l="3531"/>
          <a:stretch>
            <a:fillRect/>
          </a:stretch>
        </p:blipFill>
        <p:spPr>
          <a:xfrm>
            <a:off x="2375477" y="3750643"/>
            <a:ext cx="2342226" cy="1869705"/>
          </a:xfrm>
          <a:prstGeom prst="rect">
            <a:avLst/>
          </a:prstGeom>
        </p:spPr>
      </p:pic>
      <p:sp>
        <p:nvSpPr>
          <p:cNvPr id="15" name="Rectangle 10">
            <a:extLst>
              <a:ext uri="{FF2B5EF4-FFF2-40B4-BE49-F238E27FC236}">
                <a16:creationId xmlns:a16="http://schemas.microsoft.com/office/drawing/2014/main" id="{AA257868-4248-664D-87C5-0B86CD2D7773}"/>
              </a:ext>
            </a:extLst>
          </p:cNvPr>
          <p:cNvSpPr/>
          <p:nvPr/>
        </p:nvSpPr>
        <p:spPr>
          <a:xfrm>
            <a:off x="154530" y="6122869"/>
            <a:ext cx="2229716" cy="369332"/>
          </a:xfrm>
          <a:prstGeom prst="rect">
            <a:avLst/>
          </a:prstGeom>
        </p:spPr>
        <p:txBody>
          <a:bodyPr wrap="square">
            <a:spAutoFit/>
          </a:bodyPr>
          <a:lstStyle/>
          <a:p>
            <a:pPr algn="ctr"/>
            <a:r>
              <a:rPr lang="en-US" dirty="0"/>
              <a:t>[Li and Brown 2013]</a:t>
            </a:r>
          </a:p>
        </p:txBody>
      </p:sp>
      <p:sp>
        <p:nvSpPr>
          <p:cNvPr id="16" name="Rectangle 11">
            <a:extLst>
              <a:ext uri="{FF2B5EF4-FFF2-40B4-BE49-F238E27FC236}">
                <a16:creationId xmlns:a16="http://schemas.microsoft.com/office/drawing/2014/main" id="{B0EDCDB4-55F7-0847-95ED-686097EFD9A7}"/>
              </a:ext>
            </a:extLst>
          </p:cNvPr>
          <p:cNvSpPr/>
          <p:nvPr/>
        </p:nvSpPr>
        <p:spPr>
          <a:xfrm>
            <a:off x="2348442" y="6076276"/>
            <a:ext cx="1871815" cy="369332"/>
          </a:xfrm>
          <a:prstGeom prst="rect">
            <a:avLst/>
          </a:prstGeom>
        </p:spPr>
        <p:txBody>
          <a:bodyPr wrap="square">
            <a:spAutoFit/>
          </a:bodyPr>
          <a:lstStyle/>
          <a:p>
            <a:pPr algn="ctr">
              <a:defRPr/>
            </a:pPr>
            <a:r>
              <a:rPr lang="en-US" dirty="0"/>
              <a:t>[Guo et al. 2014]</a:t>
            </a:r>
          </a:p>
        </p:txBody>
      </p:sp>
      <p:sp>
        <p:nvSpPr>
          <p:cNvPr id="17" name="Rectangle 18">
            <a:extLst>
              <a:ext uri="{FF2B5EF4-FFF2-40B4-BE49-F238E27FC236}">
                <a16:creationId xmlns:a16="http://schemas.microsoft.com/office/drawing/2014/main" id="{E25177C4-A4A3-4043-A94C-63315012CC4F}"/>
              </a:ext>
            </a:extLst>
          </p:cNvPr>
          <p:cNvSpPr/>
          <p:nvPr/>
        </p:nvSpPr>
        <p:spPr>
          <a:xfrm>
            <a:off x="4742009" y="3018190"/>
            <a:ext cx="1623935" cy="369332"/>
          </a:xfrm>
          <a:prstGeom prst="rect">
            <a:avLst/>
          </a:prstGeom>
        </p:spPr>
        <p:txBody>
          <a:bodyPr wrap="square">
            <a:spAutoFit/>
          </a:bodyPr>
          <a:lstStyle/>
          <a:p>
            <a:r>
              <a:rPr lang="en-US" dirty="0"/>
              <a:t>NCC=0.8985</a:t>
            </a:r>
          </a:p>
        </p:txBody>
      </p:sp>
      <p:sp>
        <p:nvSpPr>
          <p:cNvPr id="18" name="Rectangle 19">
            <a:extLst>
              <a:ext uri="{FF2B5EF4-FFF2-40B4-BE49-F238E27FC236}">
                <a16:creationId xmlns:a16="http://schemas.microsoft.com/office/drawing/2014/main" id="{7A61B681-0896-E444-86CC-C7FA353FC042}"/>
              </a:ext>
            </a:extLst>
          </p:cNvPr>
          <p:cNvSpPr/>
          <p:nvPr/>
        </p:nvSpPr>
        <p:spPr>
          <a:xfrm>
            <a:off x="4742009" y="5639222"/>
            <a:ext cx="1473939" cy="369332"/>
          </a:xfrm>
          <a:prstGeom prst="rect">
            <a:avLst/>
          </a:prstGeom>
        </p:spPr>
        <p:txBody>
          <a:bodyPr wrap="square">
            <a:spAutoFit/>
          </a:bodyPr>
          <a:lstStyle/>
          <a:p>
            <a:r>
              <a:rPr lang="en-US" dirty="0"/>
              <a:t>NCC=0.7536</a:t>
            </a:r>
          </a:p>
        </p:txBody>
      </p:sp>
      <p:sp>
        <p:nvSpPr>
          <p:cNvPr id="19" name="Rectangle 20">
            <a:extLst>
              <a:ext uri="{FF2B5EF4-FFF2-40B4-BE49-F238E27FC236}">
                <a16:creationId xmlns:a16="http://schemas.microsoft.com/office/drawing/2014/main" id="{2BB911BE-1BA0-224E-8706-9A4E59D8C2D0}"/>
              </a:ext>
            </a:extLst>
          </p:cNvPr>
          <p:cNvSpPr/>
          <p:nvPr/>
        </p:nvSpPr>
        <p:spPr>
          <a:xfrm>
            <a:off x="2384247" y="2998441"/>
            <a:ext cx="1474758" cy="369332"/>
          </a:xfrm>
          <a:prstGeom prst="rect">
            <a:avLst/>
          </a:prstGeom>
        </p:spPr>
        <p:txBody>
          <a:bodyPr wrap="square">
            <a:spAutoFit/>
          </a:bodyPr>
          <a:lstStyle/>
          <a:p>
            <a:r>
              <a:rPr lang="en-US" dirty="0"/>
              <a:t>NCC=0.7701</a:t>
            </a:r>
          </a:p>
        </p:txBody>
      </p:sp>
      <p:sp>
        <p:nvSpPr>
          <p:cNvPr id="20" name="Rectangle 23">
            <a:extLst>
              <a:ext uri="{FF2B5EF4-FFF2-40B4-BE49-F238E27FC236}">
                <a16:creationId xmlns:a16="http://schemas.microsoft.com/office/drawing/2014/main" id="{D8893944-9D9C-3142-B7A1-A5082F159F1E}"/>
              </a:ext>
            </a:extLst>
          </p:cNvPr>
          <p:cNvSpPr/>
          <p:nvPr/>
        </p:nvSpPr>
        <p:spPr>
          <a:xfrm>
            <a:off x="2384246" y="5619473"/>
            <a:ext cx="1473939" cy="369332"/>
          </a:xfrm>
          <a:prstGeom prst="rect">
            <a:avLst/>
          </a:prstGeom>
        </p:spPr>
        <p:txBody>
          <a:bodyPr wrap="square">
            <a:spAutoFit/>
          </a:bodyPr>
          <a:lstStyle/>
          <a:p>
            <a:r>
              <a:rPr lang="en-US" dirty="0"/>
              <a:t>NCC=0.6860</a:t>
            </a:r>
          </a:p>
        </p:txBody>
      </p:sp>
      <p:sp>
        <p:nvSpPr>
          <p:cNvPr id="21" name="Rectangle 24">
            <a:extLst>
              <a:ext uri="{FF2B5EF4-FFF2-40B4-BE49-F238E27FC236}">
                <a16:creationId xmlns:a16="http://schemas.microsoft.com/office/drawing/2014/main" id="{22B3AF14-20F4-C742-8319-BE3BA94B6E53}"/>
              </a:ext>
            </a:extLst>
          </p:cNvPr>
          <p:cNvSpPr/>
          <p:nvPr/>
        </p:nvSpPr>
        <p:spPr>
          <a:xfrm>
            <a:off x="150756" y="2999317"/>
            <a:ext cx="1474759" cy="369332"/>
          </a:xfrm>
          <a:prstGeom prst="rect">
            <a:avLst/>
          </a:prstGeom>
        </p:spPr>
        <p:txBody>
          <a:bodyPr wrap="square">
            <a:spAutoFit/>
          </a:bodyPr>
          <a:lstStyle/>
          <a:p>
            <a:r>
              <a:rPr lang="en-US" dirty="0"/>
              <a:t>NCC=0.7906</a:t>
            </a:r>
          </a:p>
        </p:txBody>
      </p:sp>
      <p:sp>
        <p:nvSpPr>
          <p:cNvPr id="22" name="Rectangle 28">
            <a:extLst>
              <a:ext uri="{FF2B5EF4-FFF2-40B4-BE49-F238E27FC236}">
                <a16:creationId xmlns:a16="http://schemas.microsoft.com/office/drawing/2014/main" id="{3FD6ADAE-87F8-5E46-BB0D-D0E69A5632CB}"/>
              </a:ext>
            </a:extLst>
          </p:cNvPr>
          <p:cNvSpPr/>
          <p:nvPr/>
        </p:nvSpPr>
        <p:spPr>
          <a:xfrm>
            <a:off x="150757" y="5620349"/>
            <a:ext cx="1696630" cy="369332"/>
          </a:xfrm>
          <a:prstGeom prst="rect">
            <a:avLst/>
          </a:prstGeom>
        </p:spPr>
        <p:txBody>
          <a:bodyPr wrap="square">
            <a:spAutoFit/>
          </a:bodyPr>
          <a:lstStyle/>
          <a:p>
            <a:r>
              <a:rPr lang="en-US" dirty="0"/>
              <a:t>NCC=0.6084</a:t>
            </a:r>
          </a:p>
        </p:txBody>
      </p:sp>
    </p:spTree>
    <p:extLst>
      <p:ext uri="{BB962C8B-B14F-4D97-AF65-F5344CB8AC3E}">
        <p14:creationId xmlns:p14="http://schemas.microsoft.com/office/powerpoint/2010/main" val="1084113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norama_switch.mp4">
            <a:hlinkClick r:id="" action="ppaction://media"/>
            <a:extLst>
              <a:ext uri="{FF2B5EF4-FFF2-40B4-BE49-F238E27FC236}">
                <a16:creationId xmlns:a16="http://schemas.microsoft.com/office/drawing/2014/main" id="{1728982B-36EE-374A-9C77-2372C5517B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8230" y="958879"/>
            <a:ext cx="8787539" cy="3615706"/>
          </a:xfrm>
          <a:prstGeom prst="rect">
            <a:avLst/>
          </a:prstGeom>
        </p:spPr>
      </p:pic>
    </p:spTree>
    <p:extLst>
      <p:ext uri="{BB962C8B-B14F-4D97-AF65-F5344CB8AC3E}">
        <p14:creationId xmlns:p14="http://schemas.microsoft.com/office/powerpoint/2010/main" val="973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AEC64DA-74E5-314D-AB70-3BB02842DAC7}"/>
              </a:ext>
            </a:extLst>
          </p:cNvPr>
          <p:cNvSpPr txBox="1">
            <a:spLocks/>
          </p:cNvSpPr>
          <p:nvPr/>
        </p:nvSpPr>
        <p:spPr>
          <a:xfrm>
            <a:off x="637392" y="451402"/>
            <a:ext cx="5010150" cy="5582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t>Conclusion</a:t>
            </a:r>
          </a:p>
          <a:p>
            <a:endParaRPr lang="en-US" b="1" dirty="0"/>
          </a:p>
          <a:p>
            <a:endParaRPr lang="en-US" b="1" dirty="0"/>
          </a:p>
          <a:p>
            <a:endParaRPr lang="en-US" b="1" dirty="0"/>
          </a:p>
          <a:p>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p:txBody>
      </p:sp>
      <p:pic>
        <p:nvPicPr>
          <p:cNvPr id="3" name="dorm_capturing2">
            <a:hlinkClick r:id="" action="ppaction://media"/>
            <a:extLst>
              <a:ext uri="{FF2B5EF4-FFF2-40B4-BE49-F238E27FC236}">
                <a16:creationId xmlns:a16="http://schemas.microsoft.com/office/drawing/2014/main" id="{462C7493-1ACA-394C-8F27-5030AE73C5F8}"/>
              </a:ext>
            </a:extLst>
          </p:cNvPr>
          <p:cNvPicPr>
            <a:picLocks noChangeAspect="1"/>
          </p:cNvPicPr>
          <p:nvPr>
            <a:videoFile r:link="rId2"/>
            <p:extLst>
              <p:ext uri="{DAA4B4D4-6D71-4841-9C94-3DE7FCFB9230}">
                <p14:media xmlns:p14="http://schemas.microsoft.com/office/powerpoint/2010/main" r:link="rId1"/>
              </p:ext>
            </p:extLst>
          </p:nvPr>
        </p:nvPicPr>
        <p:blipFill>
          <a:blip r:embed="rId9"/>
          <a:stretch>
            <a:fillRect/>
          </a:stretch>
        </p:blipFill>
        <p:spPr>
          <a:xfrm>
            <a:off x="982304" y="1780328"/>
            <a:ext cx="3131397" cy="1761411"/>
          </a:xfrm>
          <a:prstGeom prst="rect">
            <a:avLst/>
          </a:prstGeom>
        </p:spPr>
      </p:pic>
      <p:pic>
        <p:nvPicPr>
          <p:cNvPr id="4" name="fence_capturing">
            <a:hlinkClick r:id="" action="ppaction://media"/>
            <a:extLst>
              <a:ext uri="{FF2B5EF4-FFF2-40B4-BE49-F238E27FC236}">
                <a16:creationId xmlns:a16="http://schemas.microsoft.com/office/drawing/2014/main" id="{5CB2CD52-1D8C-9845-8330-C9E7AB6B34FF}"/>
              </a:ext>
            </a:extLst>
          </p:cNvPr>
          <p:cNvPicPr>
            <a:picLocks noChangeAspect="1"/>
          </p:cNvPicPr>
          <p:nvPr>
            <a:videoFile r:link="rId4"/>
            <p:extLst>
              <p:ext uri="{DAA4B4D4-6D71-4841-9C94-3DE7FCFB9230}">
                <p14:media xmlns:p14="http://schemas.microsoft.com/office/powerpoint/2010/main" r:link="rId3"/>
              </p:ext>
            </p:extLst>
          </p:nvPr>
        </p:nvPicPr>
        <p:blipFill>
          <a:blip r:embed="rId10"/>
          <a:stretch>
            <a:fillRect/>
          </a:stretch>
        </p:blipFill>
        <p:spPr>
          <a:xfrm>
            <a:off x="5049987" y="1780329"/>
            <a:ext cx="2966641" cy="1668735"/>
          </a:xfrm>
          <a:prstGeom prst="rect">
            <a:avLst/>
          </a:prstGeom>
        </p:spPr>
      </p:pic>
      <p:pic>
        <p:nvPicPr>
          <p:cNvPr id="5" name="Picture 13">
            <a:extLst>
              <a:ext uri="{FF2B5EF4-FFF2-40B4-BE49-F238E27FC236}">
                <a16:creationId xmlns:a16="http://schemas.microsoft.com/office/drawing/2014/main" id="{5567E4E2-072A-4A40-9BA7-BC89702CF37C}"/>
              </a:ext>
            </a:extLst>
          </p:cNvPr>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5049987" y="4112703"/>
            <a:ext cx="3132468" cy="1762013"/>
          </a:xfrm>
          <a:prstGeom prst="rect">
            <a:avLst/>
          </a:prstGeom>
          <a:ln w="12700">
            <a:solidFill>
              <a:schemeClr val="tx1">
                <a:lumMod val="50000"/>
              </a:schemeClr>
            </a:solidFill>
          </a:ln>
        </p:spPr>
      </p:pic>
      <p:sp>
        <p:nvSpPr>
          <p:cNvPr id="6" name="Right Arrow 17">
            <a:extLst>
              <a:ext uri="{FF2B5EF4-FFF2-40B4-BE49-F238E27FC236}">
                <a16:creationId xmlns:a16="http://schemas.microsoft.com/office/drawing/2014/main" id="{50DE8746-3E48-C944-8EAA-A7360319FB1C}"/>
              </a:ext>
            </a:extLst>
          </p:cNvPr>
          <p:cNvSpPr/>
          <p:nvPr/>
        </p:nvSpPr>
        <p:spPr>
          <a:xfrm>
            <a:off x="4436077" y="4913539"/>
            <a:ext cx="291534" cy="160339"/>
          </a:xfrm>
          <a:prstGeom prst="rightArrow">
            <a:avLst>
              <a:gd name="adj1" fmla="val 21130"/>
              <a:gd name="adj2" fmla="val 592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dorm_edgemask">
            <a:hlinkClick r:id="" action="ppaction://media"/>
            <a:extLst>
              <a:ext uri="{FF2B5EF4-FFF2-40B4-BE49-F238E27FC236}">
                <a16:creationId xmlns:a16="http://schemas.microsoft.com/office/drawing/2014/main" id="{D1187CFB-138B-CD4D-815F-D34546A7E2C8}"/>
              </a:ext>
            </a:extLst>
          </p:cNvPr>
          <p:cNvPicPr>
            <a:picLocks noChangeAspect="1"/>
          </p:cNvPicPr>
          <p:nvPr>
            <a:videoFile r:link="rId6"/>
            <p:extLst>
              <p:ext uri="{DAA4B4D4-6D71-4841-9C94-3DE7FCFB9230}">
                <p14:media xmlns:p14="http://schemas.microsoft.com/office/powerpoint/2010/main" r:link="rId5"/>
              </p:ext>
            </p:extLst>
          </p:nvPr>
        </p:nvPicPr>
        <p:blipFill>
          <a:blip r:embed="rId13"/>
          <a:stretch>
            <a:fillRect/>
          </a:stretch>
        </p:blipFill>
        <p:spPr>
          <a:xfrm>
            <a:off x="982304" y="4113305"/>
            <a:ext cx="3131397" cy="1761411"/>
          </a:xfrm>
          <a:prstGeom prst="rect">
            <a:avLst/>
          </a:prstGeom>
          <a:ln w="12700">
            <a:solidFill>
              <a:schemeClr val="tx1">
                <a:lumMod val="50000"/>
              </a:schemeClr>
            </a:solidFill>
          </a:ln>
        </p:spPr>
      </p:pic>
      <p:sp>
        <p:nvSpPr>
          <p:cNvPr id="8" name="文本框 7">
            <a:extLst>
              <a:ext uri="{FF2B5EF4-FFF2-40B4-BE49-F238E27FC236}">
                <a16:creationId xmlns:a16="http://schemas.microsoft.com/office/drawing/2014/main" id="{A9DD74F3-81B4-F54A-83B7-42436C0D1AAB}"/>
              </a:ext>
            </a:extLst>
          </p:cNvPr>
          <p:cNvSpPr txBox="1"/>
          <p:nvPr/>
        </p:nvSpPr>
        <p:spPr>
          <a:xfrm>
            <a:off x="982304" y="1309879"/>
            <a:ext cx="6644127" cy="369332"/>
          </a:xfrm>
          <a:prstGeom prst="rect">
            <a:avLst/>
          </a:prstGeom>
          <a:noFill/>
        </p:spPr>
        <p:txBody>
          <a:bodyPr wrap="none" rtlCol="0">
            <a:spAutoFit/>
          </a:bodyPr>
          <a:lstStyle/>
          <a:p>
            <a:r>
              <a:rPr lang="en-US" altLang="zh-CN" dirty="0"/>
              <a:t>A simple approach for removing different kinds of visual obstructions</a:t>
            </a:r>
          </a:p>
        </p:txBody>
      </p:sp>
      <p:sp>
        <p:nvSpPr>
          <p:cNvPr id="9" name="文本框 8">
            <a:extLst>
              <a:ext uri="{FF2B5EF4-FFF2-40B4-BE49-F238E27FC236}">
                <a16:creationId xmlns:a16="http://schemas.microsoft.com/office/drawing/2014/main" id="{CE0F5B72-A802-4642-B1F9-8E308D032C77}"/>
              </a:ext>
            </a:extLst>
          </p:cNvPr>
          <p:cNvSpPr txBox="1"/>
          <p:nvPr/>
        </p:nvSpPr>
        <p:spPr>
          <a:xfrm>
            <a:off x="961545" y="3658260"/>
            <a:ext cx="6621685" cy="646331"/>
          </a:xfrm>
          <a:prstGeom prst="rect">
            <a:avLst/>
          </a:prstGeom>
          <a:noFill/>
        </p:spPr>
        <p:txBody>
          <a:bodyPr wrap="none" rtlCol="0">
            <a:spAutoFit/>
          </a:bodyPr>
          <a:lstStyle/>
          <a:p>
            <a:r>
              <a:rPr lang="en-US" altLang="zh-CN" dirty="0"/>
              <a:t>Improves decomposition using a robust motion estimation algorithm</a:t>
            </a:r>
          </a:p>
          <a:p>
            <a:endParaRPr kumimoji="1" lang="zh-CN" altLang="en-US" dirty="0"/>
          </a:p>
        </p:txBody>
      </p:sp>
    </p:spTree>
    <p:extLst>
      <p:ext uri="{BB962C8B-B14F-4D97-AF65-F5344CB8AC3E}">
        <p14:creationId xmlns:p14="http://schemas.microsoft.com/office/powerpoint/2010/main" val="153590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12228" fill="hold"/>
                                        <p:tgtEl>
                                          <p:spTgt spid="4"/>
                                        </p:tgtEl>
                                      </p:cBhvr>
                                    </p:cmd>
                                  </p:childTnLst>
                                </p:cTn>
                              </p:par>
                              <p:par>
                                <p:cTn id="11" presetID="1" presetClass="mediacall" presetSubtype="0" fill="hold" nodeType="withEffect">
                                  <p:stCondLst>
                                    <p:cond delay="0"/>
                                  </p:stCondLst>
                                  <p:childTnLst>
                                    <p:cmd type="call" cmd="playFrom(0.0)">
                                      <p:cBhvr>
                                        <p:cTn id="12" dur="4400" fill="hold"/>
                                        <p:tgtEl>
                                          <p:spTgt spid="3"/>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3" presetClass="mediacall" presetSubtype="0" fill="hold" nodeType="withEffect">
                                  <p:stCondLst>
                                    <p:cond delay="0"/>
                                  </p:stCondLst>
                                  <p:childTnLst>
                                    <p:cmd type="call" cmd="stop">
                                      <p:cBhvr>
                                        <p:cTn id="22" dur="1" fill="hold"/>
                                        <p:tgtEl>
                                          <p:spTgt spid="4"/>
                                        </p:tgtEl>
                                      </p:cBhvr>
                                    </p:cmd>
                                  </p:childTnLst>
                                </p:cTn>
                              </p:par>
                              <p:par>
                                <p:cTn id="23" presetID="3" presetClass="mediacall" presetSubtype="0" fill="hold" nodeType="withEffect">
                                  <p:stCondLst>
                                    <p:cond delay="0"/>
                                  </p:stCondLst>
                                  <p:childTnLst>
                                    <p:cmd type="call" cmd="stop">
                                      <p:cBhvr>
                                        <p:cTn id="2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repeatCount="indefinite" fill="hold" display="0">
                  <p:stCondLst>
                    <p:cond delay="indefinite"/>
                  </p:stCondLst>
                  <p:endCondLst>
                    <p:cond evt="onNext" delay="0">
                      <p:tgtEl>
                        <p:sldTgt/>
                      </p:tgtEl>
                    </p:cond>
                  </p:endCondLst>
                </p:cTn>
                <p:tgtEl>
                  <p:spTgt spid="3"/>
                </p:tgtEl>
              </p:cMediaNode>
            </p:video>
            <p:video>
              <p:cMediaNode vol="80000">
                <p:cTn id="26" fill="hold" display="0">
                  <p:stCondLst>
                    <p:cond delay="indefinite"/>
                  </p:stCondLst>
                </p:cTn>
                <p:tgtEl>
                  <p:spTgt spid="4"/>
                </p:tgtEl>
              </p:cMediaNode>
            </p:video>
            <p:video>
              <p:cMediaNode vol="80000">
                <p:cTn id="27" repeatCount="indefinite" fill="hold" display="0">
                  <p:stCondLst>
                    <p:cond delay="indefinite"/>
                  </p:stCondLst>
                </p:cTn>
                <p:tgtEl>
                  <p:spTgt spid="7"/>
                </p:tgtEl>
              </p:cMediaNode>
            </p:video>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恳请批评指正</a:t>
            </a:r>
          </a:p>
        </p:txBody>
      </p:sp>
    </p:spTree>
    <p:extLst>
      <p:ext uri="{BB962C8B-B14F-4D97-AF65-F5344CB8AC3E}">
        <p14:creationId xmlns:p14="http://schemas.microsoft.com/office/powerpoint/2010/main" val="228270535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zoo1_switch.mp4">
            <a:hlinkClick r:id="" action="ppaction://media"/>
            <a:extLst>
              <a:ext uri="{FF2B5EF4-FFF2-40B4-BE49-F238E27FC236}">
                <a16:creationId xmlns:a16="http://schemas.microsoft.com/office/drawing/2014/main" id="{957F238C-26AA-A546-A6E1-C84C3B15D5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263" y="955273"/>
            <a:ext cx="8795474" cy="4947454"/>
          </a:xfrm>
          <a:prstGeom prst="rect">
            <a:avLst/>
          </a:prstGeom>
        </p:spPr>
      </p:pic>
    </p:spTree>
    <p:extLst>
      <p:ext uri="{BB962C8B-B14F-4D97-AF65-F5344CB8AC3E}">
        <p14:creationId xmlns:p14="http://schemas.microsoft.com/office/powerpoint/2010/main" val="359198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Related</a:t>
            </a:r>
            <a:r>
              <a:rPr lang="zh-CN" altLang="en-US" dirty="0"/>
              <a:t> </a:t>
            </a:r>
            <a:r>
              <a:rPr lang="en-US" altLang="zh-CN" dirty="0"/>
              <a:t>work</a:t>
            </a:r>
            <a:endParaRPr lang="zh-CN" altLang="en-US" dirty="0"/>
          </a:p>
        </p:txBody>
      </p:sp>
    </p:spTree>
    <p:extLst>
      <p:ext uri="{BB962C8B-B14F-4D97-AF65-F5344CB8AC3E}">
        <p14:creationId xmlns:p14="http://schemas.microsoft.com/office/powerpoint/2010/main" val="1512537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1116" y="365126"/>
            <a:ext cx="7764234" cy="1325563"/>
          </a:xfrm>
        </p:spPr>
        <p:txBody>
          <a:bodyPr/>
          <a:lstStyle/>
          <a:p>
            <a:r>
              <a:rPr lang="en-US" altLang="zh-CN" dirty="0"/>
              <a:t>Single image decomposition is challenging</a:t>
            </a:r>
            <a:endParaRPr lang="zh-CN" altLang="en-US" dirty="0"/>
          </a:p>
        </p:txBody>
      </p:sp>
      <p:pic>
        <p:nvPicPr>
          <p:cNvPr id="4" name="Picture 1">
            <a:extLst>
              <a:ext uri="{FF2B5EF4-FFF2-40B4-BE49-F238E27FC236}">
                <a16:creationId xmlns:a16="http://schemas.microsoft.com/office/drawing/2014/main" id="{DAEBFAFC-6919-C144-B087-E9FAF7F270F7}"/>
              </a:ext>
            </a:extLst>
          </p:cNvPr>
          <p:cNvPicPr>
            <a:picLocks noChangeAspect="1"/>
          </p:cNvPicPr>
          <p:nvPr/>
        </p:nvPicPr>
        <p:blipFill rotWithShape="1">
          <a:blip r:embed="rId3"/>
          <a:srcRect l="7956" r="7781"/>
          <a:stretch/>
        </p:blipFill>
        <p:spPr>
          <a:xfrm>
            <a:off x="751116" y="1903125"/>
            <a:ext cx="2326804" cy="3333893"/>
          </a:xfrm>
          <a:prstGeom prst="rect">
            <a:avLst/>
          </a:prstGeom>
        </p:spPr>
      </p:pic>
      <p:pic>
        <p:nvPicPr>
          <p:cNvPr id="5" name="Picture 12">
            <a:extLst>
              <a:ext uri="{FF2B5EF4-FFF2-40B4-BE49-F238E27FC236}">
                <a16:creationId xmlns:a16="http://schemas.microsoft.com/office/drawing/2014/main" id="{FB3B789D-8FE7-A046-9B13-D548F30440E3}"/>
              </a:ext>
            </a:extLst>
          </p:cNvPr>
          <p:cNvPicPr>
            <a:picLocks noChangeAspect="1"/>
          </p:cNvPicPr>
          <p:nvPr/>
        </p:nvPicPr>
        <p:blipFill rotWithShape="1">
          <a:blip r:embed="rId4"/>
          <a:srcRect l="791" t="3340" r="69002" b="2630"/>
          <a:stretch/>
        </p:blipFill>
        <p:spPr>
          <a:xfrm>
            <a:off x="3392655" y="1903125"/>
            <a:ext cx="2481156" cy="3342982"/>
          </a:xfrm>
          <a:prstGeom prst="rect">
            <a:avLst/>
          </a:prstGeom>
        </p:spPr>
      </p:pic>
      <p:pic>
        <p:nvPicPr>
          <p:cNvPr id="6" name="Picture 18">
            <a:extLst>
              <a:ext uri="{FF2B5EF4-FFF2-40B4-BE49-F238E27FC236}">
                <a16:creationId xmlns:a16="http://schemas.microsoft.com/office/drawing/2014/main" id="{64335ED2-F805-5B45-8A4A-32706CE605B1}"/>
              </a:ext>
            </a:extLst>
          </p:cNvPr>
          <p:cNvPicPr>
            <a:picLocks noChangeAspect="1"/>
          </p:cNvPicPr>
          <p:nvPr/>
        </p:nvPicPr>
        <p:blipFill rotWithShape="1">
          <a:blip r:embed="rId4"/>
          <a:srcRect l="68193" t="923" r="615" b="1338"/>
          <a:stretch/>
        </p:blipFill>
        <p:spPr>
          <a:xfrm>
            <a:off x="6181390" y="1903125"/>
            <a:ext cx="2464935" cy="3342982"/>
          </a:xfrm>
          <a:prstGeom prst="rect">
            <a:avLst/>
          </a:prstGeom>
        </p:spPr>
      </p:pic>
      <p:sp>
        <p:nvSpPr>
          <p:cNvPr id="7" name="文本框 6">
            <a:extLst>
              <a:ext uri="{FF2B5EF4-FFF2-40B4-BE49-F238E27FC236}">
                <a16:creationId xmlns:a16="http://schemas.microsoft.com/office/drawing/2014/main" id="{58D2DBE4-5702-2649-84AC-F25AE39C5107}"/>
              </a:ext>
            </a:extLst>
          </p:cNvPr>
          <p:cNvSpPr txBox="1"/>
          <p:nvPr/>
        </p:nvSpPr>
        <p:spPr>
          <a:xfrm>
            <a:off x="1246910" y="5449454"/>
            <a:ext cx="1560945" cy="369332"/>
          </a:xfrm>
          <a:prstGeom prst="rect">
            <a:avLst/>
          </a:prstGeom>
          <a:noFill/>
        </p:spPr>
        <p:txBody>
          <a:bodyPr wrap="square" rtlCol="0">
            <a:spAutoFit/>
          </a:bodyPr>
          <a:lstStyle/>
          <a:p>
            <a:r>
              <a:rPr kumimoji="1" lang="en-US" altLang="zh-CN" dirty="0"/>
              <a:t>Input image</a:t>
            </a:r>
            <a:endParaRPr kumimoji="1" lang="zh-CN" altLang="en-US" dirty="0"/>
          </a:p>
        </p:txBody>
      </p:sp>
      <p:sp>
        <p:nvSpPr>
          <p:cNvPr id="8" name="文本框 7">
            <a:extLst>
              <a:ext uri="{FF2B5EF4-FFF2-40B4-BE49-F238E27FC236}">
                <a16:creationId xmlns:a16="http://schemas.microsoft.com/office/drawing/2014/main" id="{7623FA1B-A6C8-6440-9033-B919F8517BC1}"/>
              </a:ext>
            </a:extLst>
          </p:cNvPr>
          <p:cNvSpPr txBox="1"/>
          <p:nvPr/>
        </p:nvSpPr>
        <p:spPr>
          <a:xfrm>
            <a:off x="3392655" y="5430833"/>
            <a:ext cx="2697018" cy="369332"/>
          </a:xfrm>
          <a:prstGeom prst="rect">
            <a:avLst/>
          </a:prstGeom>
          <a:noFill/>
        </p:spPr>
        <p:txBody>
          <a:bodyPr wrap="square" rtlCol="0">
            <a:spAutoFit/>
          </a:bodyPr>
          <a:lstStyle/>
          <a:p>
            <a:r>
              <a:rPr kumimoji="1" lang="en-US" altLang="zh-CN" dirty="0"/>
              <a:t>Input with manual labels</a:t>
            </a:r>
            <a:endParaRPr kumimoji="1" lang="zh-CN" altLang="en-US" dirty="0"/>
          </a:p>
        </p:txBody>
      </p:sp>
      <p:sp>
        <p:nvSpPr>
          <p:cNvPr id="9" name="文本框 8">
            <a:extLst>
              <a:ext uri="{FF2B5EF4-FFF2-40B4-BE49-F238E27FC236}">
                <a16:creationId xmlns:a16="http://schemas.microsoft.com/office/drawing/2014/main" id="{CCAB5FEB-549F-0E4D-B3F6-95C26ED24491}"/>
              </a:ext>
            </a:extLst>
          </p:cNvPr>
          <p:cNvSpPr txBox="1"/>
          <p:nvPr/>
        </p:nvSpPr>
        <p:spPr>
          <a:xfrm>
            <a:off x="7075055" y="5430833"/>
            <a:ext cx="1348508" cy="369332"/>
          </a:xfrm>
          <a:prstGeom prst="rect">
            <a:avLst/>
          </a:prstGeom>
          <a:noFill/>
        </p:spPr>
        <p:txBody>
          <a:bodyPr wrap="square" rtlCol="0">
            <a:spAutoFit/>
          </a:bodyPr>
          <a:lstStyle/>
          <a:p>
            <a:r>
              <a:rPr kumimoji="1" lang="en-US" altLang="zh-CN" dirty="0"/>
              <a:t>output</a:t>
            </a:r>
            <a:endParaRPr kumimoji="1" lang="zh-CN" altLang="en-US" dirty="0"/>
          </a:p>
        </p:txBody>
      </p:sp>
    </p:spTree>
    <p:extLst>
      <p:ext uri="{BB962C8B-B14F-4D97-AF65-F5344CB8AC3E}">
        <p14:creationId xmlns:p14="http://schemas.microsoft.com/office/powerpoint/2010/main" val="427210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3EB99DD7-8160-694B-B2C8-6C3B1AA10059}"/>
              </a:ext>
            </a:extLst>
          </p:cNvPr>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08040" y="1878979"/>
            <a:ext cx="4185055" cy="3100041"/>
          </a:xfrm>
          <a:prstGeom prst="rect">
            <a:avLst/>
          </a:prstGeom>
        </p:spPr>
      </p:pic>
      <p:pic>
        <p:nvPicPr>
          <p:cNvPr id="5" name="Picture 2">
            <a:extLst>
              <a:ext uri="{FF2B5EF4-FFF2-40B4-BE49-F238E27FC236}">
                <a16:creationId xmlns:a16="http://schemas.microsoft.com/office/drawing/2014/main" id="{A8CB0E81-DC1C-B944-81F3-D519C56C18EC}"/>
              </a:ext>
            </a:extLst>
          </p:cNvPr>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750905" y="1878979"/>
            <a:ext cx="4185055" cy="3100041"/>
          </a:xfrm>
          <a:prstGeom prst="rect">
            <a:avLst/>
          </a:prstGeom>
        </p:spPr>
      </p:pic>
      <p:pic>
        <p:nvPicPr>
          <p:cNvPr id="7" name="图片 6">
            <a:extLst>
              <a:ext uri="{FF2B5EF4-FFF2-40B4-BE49-F238E27FC236}">
                <a16:creationId xmlns:a16="http://schemas.microsoft.com/office/drawing/2014/main" id="{A2AC30B2-A36E-F34D-B617-11BEFF593147}"/>
              </a:ext>
            </a:extLst>
          </p:cNvPr>
          <p:cNvPicPr>
            <a:picLocks noChangeAspect="1"/>
          </p:cNvPicPr>
          <p:nvPr/>
        </p:nvPicPr>
        <p:blipFill>
          <a:blip r:embed="rId7"/>
          <a:stretch>
            <a:fillRect/>
          </a:stretch>
        </p:blipFill>
        <p:spPr>
          <a:xfrm>
            <a:off x="1349028" y="2969568"/>
            <a:ext cx="1523381" cy="964808"/>
          </a:xfrm>
          <a:prstGeom prst="rect">
            <a:avLst/>
          </a:prstGeom>
        </p:spPr>
      </p:pic>
      <p:sp>
        <p:nvSpPr>
          <p:cNvPr id="8" name="文本框 7">
            <a:extLst>
              <a:ext uri="{FF2B5EF4-FFF2-40B4-BE49-F238E27FC236}">
                <a16:creationId xmlns:a16="http://schemas.microsoft.com/office/drawing/2014/main" id="{E59F482A-60BD-C34A-B975-960BF8F2D236}"/>
              </a:ext>
            </a:extLst>
          </p:cNvPr>
          <p:cNvSpPr txBox="1"/>
          <p:nvPr/>
        </p:nvSpPr>
        <p:spPr>
          <a:xfrm>
            <a:off x="915664" y="1528424"/>
            <a:ext cx="2816540" cy="369332"/>
          </a:xfrm>
          <a:prstGeom prst="rect">
            <a:avLst/>
          </a:prstGeom>
          <a:noFill/>
        </p:spPr>
        <p:txBody>
          <a:bodyPr wrap="none" rtlCol="0">
            <a:spAutoFit/>
          </a:bodyPr>
          <a:lstStyle/>
          <a:p>
            <a:r>
              <a:rPr kumimoji="1" lang="en-US" altLang="zh-CN" dirty="0"/>
              <a:t>Input with double reflection</a:t>
            </a:r>
            <a:endParaRPr kumimoji="1" lang="zh-CN" altLang="en-US" dirty="0"/>
          </a:p>
        </p:txBody>
      </p:sp>
      <p:sp>
        <p:nvSpPr>
          <p:cNvPr id="9" name="文本框 8">
            <a:extLst>
              <a:ext uri="{FF2B5EF4-FFF2-40B4-BE49-F238E27FC236}">
                <a16:creationId xmlns:a16="http://schemas.microsoft.com/office/drawing/2014/main" id="{CDA34D82-025F-F949-92E6-79CB33ABF3FE}"/>
              </a:ext>
            </a:extLst>
          </p:cNvPr>
          <p:cNvSpPr txBox="1"/>
          <p:nvPr/>
        </p:nvSpPr>
        <p:spPr>
          <a:xfrm>
            <a:off x="6430498" y="1509647"/>
            <a:ext cx="825867" cy="369332"/>
          </a:xfrm>
          <a:prstGeom prst="rect">
            <a:avLst/>
          </a:prstGeom>
          <a:noFill/>
        </p:spPr>
        <p:txBody>
          <a:bodyPr wrap="none" rtlCol="0">
            <a:spAutoFit/>
          </a:bodyPr>
          <a:lstStyle/>
          <a:p>
            <a:r>
              <a:rPr kumimoji="1" lang="en-US" altLang="zh-CN" dirty="0"/>
              <a:t>output</a:t>
            </a:r>
            <a:endParaRPr kumimoji="1" lang="zh-CN" altLang="en-US" dirty="0"/>
          </a:p>
        </p:txBody>
      </p:sp>
      <p:sp>
        <p:nvSpPr>
          <p:cNvPr id="10" name="文本框 9">
            <a:extLst>
              <a:ext uri="{FF2B5EF4-FFF2-40B4-BE49-F238E27FC236}">
                <a16:creationId xmlns:a16="http://schemas.microsoft.com/office/drawing/2014/main" id="{CCFCD0A1-ED93-B24F-8830-94158D9AE1F1}"/>
              </a:ext>
            </a:extLst>
          </p:cNvPr>
          <p:cNvSpPr txBox="1"/>
          <p:nvPr/>
        </p:nvSpPr>
        <p:spPr>
          <a:xfrm>
            <a:off x="3389243" y="5088835"/>
            <a:ext cx="2240100" cy="369332"/>
          </a:xfrm>
          <a:prstGeom prst="rect">
            <a:avLst/>
          </a:prstGeom>
          <a:noFill/>
        </p:spPr>
        <p:txBody>
          <a:bodyPr wrap="none" rtlCol="0">
            <a:spAutoFit/>
          </a:bodyPr>
          <a:lstStyle/>
          <a:p>
            <a:r>
              <a:rPr kumimoji="1" lang="en-US" altLang="zh-CN" dirty="0"/>
              <a:t>Shih. </a:t>
            </a:r>
            <a:r>
              <a:rPr kumimoji="1" lang="en-US" altLang="zh-CN" dirty="0" err="1"/>
              <a:t>et.al</a:t>
            </a:r>
            <a:r>
              <a:rPr kumimoji="1" lang="en-US" altLang="zh-CN" dirty="0"/>
              <a:t>, CVPR 2015</a:t>
            </a:r>
            <a:endParaRPr kumimoji="1" lang="zh-CN" altLang="en-US" dirty="0"/>
          </a:p>
        </p:txBody>
      </p:sp>
    </p:spTree>
    <p:extLst>
      <p:ext uri="{BB962C8B-B14F-4D97-AF65-F5344CB8AC3E}">
        <p14:creationId xmlns:p14="http://schemas.microsoft.com/office/powerpoint/2010/main" val="360834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719</TotalTime>
  <Words>2289</Words>
  <Application>Microsoft Office PowerPoint</Application>
  <PresentationFormat>全屏显示(4:3)</PresentationFormat>
  <Paragraphs>362</Paragraphs>
  <Slides>57</Slides>
  <Notes>36</Notes>
  <HiddenSlides>0</HiddenSlides>
  <MMClips>37</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57</vt:i4>
      </vt:variant>
    </vt:vector>
  </HeadingPairs>
  <TitlesOfParts>
    <vt:vector size="66" baseType="lpstr">
      <vt:lpstr>DFKai-SB</vt:lpstr>
      <vt:lpstr>等线</vt:lpstr>
      <vt:lpstr>华文中宋</vt:lpstr>
      <vt:lpstr>Arial</vt:lpstr>
      <vt:lpstr>Calibri</vt:lpstr>
      <vt:lpstr>Calibri Light</vt:lpstr>
      <vt:lpstr>Cambria Math</vt:lpstr>
      <vt:lpstr>Times New Roman</vt:lpstr>
      <vt:lpstr>Office 主题</vt:lpstr>
      <vt:lpstr>A Computational Approach  for Obstruction-Free Photography</vt:lpstr>
      <vt:lpstr>PowerPoint 演示文稿</vt:lpstr>
      <vt:lpstr>PowerPoint 演示文稿</vt:lpstr>
      <vt:lpstr>PowerPoint 演示文稿</vt:lpstr>
      <vt:lpstr>PowerPoint 演示文稿</vt:lpstr>
      <vt:lpstr>PowerPoint 演示文稿</vt:lpstr>
      <vt:lpstr>Related work</vt:lpstr>
      <vt:lpstr>Single image decomposition is challenging</vt:lpstr>
      <vt:lpstr>PowerPoint 演示文稿</vt:lpstr>
      <vt:lpstr>PowerPoint 演示文稿</vt:lpstr>
      <vt:lpstr>PowerPoint 演示文稿</vt:lpstr>
      <vt:lpstr>PowerPoint 演示文稿</vt:lpstr>
      <vt:lpstr>PowerPoint 演示文稿</vt:lpstr>
      <vt:lpstr>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Results &amp;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恳请批评指正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佳铭 谢</cp:lastModifiedBy>
  <cp:revision>61</cp:revision>
  <dcterms:created xsi:type="dcterms:W3CDTF">2015-03-05T15:31:05Z</dcterms:created>
  <dcterms:modified xsi:type="dcterms:W3CDTF">2018-12-07T13:33:24Z</dcterms:modified>
</cp:coreProperties>
</file>